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Brygada 1918"/>
      <p:regular r:id="rId21"/>
    </p:embeddedFont>
    <p:embeddedFont>
      <p:font typeface="Brygada 1918"/>
      <p:regular r:id="rId22"/>
    </p:embeddedFont>
    <p:embeddedFont>
      <p:font typeface="Brygada 1918"/>
      <p:regular r:id="rId23"/>
    </p:embeddedFont>
    <p:embeddedFont>
      <p:font typeface="Brygada 1918"/>
      <p:regular r:id="rId24"/>
    </p:embeddedFont>
    <p:embeddedFont>
      <p:font typeface="Arimo"/>
      <p:regular r:id="rId25"/>
    </p:embeddedFont>
    <p:embeddedFont>
      <p:font typeface="Arimo"/>
      <p:regular r:id="rId26"/>
    </p:embeddedFont>
    <p:embeddedFont>
      <p:font typeface="Arimo"/>
      <p:regular r:id="rId27"/>
    </p:embeddedFont>
    <p:embeddedFont>
      <p:font typeface="Arimo"/>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 Id="rId27" Type="http://schemas.openxmlformats.org/officeDocument/2006/relationships/font" Target="fonts/font7.fntdata"/><Relationship Id="rId2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620351" y="1184672"/>
            <a:ext cx="7216259" cy="1700927"/>
          </a:xfrm>
          <a:prstGeom prst="rect">
            <a:avLst/>
          </a:prstGeom>
          <a:noFill/>
          <a:ln/>
        </p:spPr>
        <p:txBody>
          <a:bodyPr wrap="square" lIns="0" tIns="0" rIns="0" bIns="0" rtlCol="0" anchor="t"/>
          <a:lstStyle/>
          <a:p>
            <a:pPr indent="0" marL="0">
              <a:lnSpc>
                <a:spcPts val="4450"/>
              </a:lnSpc>
              <a:buNone/>
            </a:pPr>
            <a:r>
              <a:rPr lang="en-US" sz="3550" b="1" i="1" dirty="0">
                <a:solidFill>
                  <a:srgbClr val="231971"/>
                </a:solidFill>
                <a:latin typeface="Brygada 1918 Bold" pitchFamily="34" charset="0"/>
                <a:ea typeface="Brygada 1918 Bold" pitchFamily="34" charset="-122"/>
                <a:cs typeface="Brygada 1918 Bold" pitchFamily="34" charset="-120"/>
              </a:rPr>
              <a:t>"Welcome to the presentation about the Snake Game developed in Python."</a:t>
            </a:r>
            <a:endParaRPr lang="en-US" sz="3550" dirty="0"/>
          </a:p>
        </p:txBody>
      </p:sp>
      <p:sp>
        <p:nvSpPr>
          <p:cNvPr id="4" name="Text 1"/>
          <p:cNvSpPr/>
          <p:nvPr/>
        </p:nvSpPr>
        <p:spPr>
          <a:xfrm>
            <a:off x="6620351" y="3225760"/>
            <a:ext cx="7216259"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5" name="Shape 2"/>
          <p:cNvSpPr/>
          <p:nvPr/>
        </p:nvSpPr>
        <p:spPr>
          <a:xfrm>
            <a:off x="6280190" y="844510"/>
            <a:ext cx="30480" cy="2999303"/>
          </a:xfrm>
          <a:prstGeom prst="rect">
            <a:avLst/>
          </a:prstGeom>
          <a:solidFill>
            <a:srgbClr val="5E4CE6"/>
          </a:solidFill>
          <a:ln/>
        </p:spPr>
      </p:sp>
      <p:sp>
        <p:nvSpPr>
          <p:cNvPr id="6" name="Text 3"/>
          <p:cNvSpPr/>
          <p:nvPr/>
        </p:nvSpPr>
        <p:spPr>
          <a:xfrm>
            <a:off x="6280190" y="4098965"/>
            <a:ext cx="7556421" cy="1161098"/>
          </a:xfrm>
          <a:prstGeom prst="rect">
            <a:avLst/>
          </a:prstGeom>
          <a:noFill/>
          <a:ln/>
        </p:spPr>
        <p:txBody>
          <a:bodyPr wrap="square" lIns="0" tIns="0" rIns="0" bIns="0" rtlCol="0" anchor="t"/>
          <a:lstStyle/>
          <a:p>
            <a:pPr indent="0" marL="0">
              <a:lnSpc>
                <a:spcPts val="2250"/>
              </a:lnSpc>
              <a:buNone/>
            </a:pPr>
            <a:r>
              <a:rPr lang="en-US" sz="1400" dirty="0">
                <a:solidFill>
                  <a:srgbClr val="2A2742"/>
                </a:solidFill>
                <a:latin typeface="Arimo" pitchFamily="34" charset="0"/>
                <a:ea typeface="Arimo" pitchFamily="34" charset="-122"/>
                <a:cs typeface="Arimo" pitchFamily="34" charset="-120"/>
              </a:rPr>
              <a:t>This game is a classic where the player controls a snake that moves around the screen. The goal is to eat food that appears randomly, which causes the snake to grow in length and increase the score. However, the player must avoid hitting the walls or the snake's own body, as this results in losing the game.</a:t>
            </a:r>
            <a:endParaRPr lang="en-US" sz="1400" dirty="0"/>
          </a:p>
        </p:txBody>
      </p:sp>
      <p:sp>
        <p:nvSpPr>
          <p:cNvPr id="7" name="Text 4"/>
          <p:cNvSpPr/>
          <p:nvPr/>
        </p:nvSpPr>
        <p:spPr>
          <a:xfrm>
            <a:off x="6280190" y="5515213"/>
            <a:ext cx="7556421" cy="1161098"/>
          </a:xfrm>
          <a:prstGeom prst="rect">
            <a:avLst/>
          </a:prstGeom>
          <a:noFill/>
          <a:ln/>
        </p:spPr>
        <p:txBody>
          <a:bodyPr wrap="square" lIns="0" tIns="0" rIns="0" bIns="0" rtlCol="0" anchor="t"/>
          <a:lstStyle/>
          <a:p>
            <a:pPr indent="0" marL="0">
              <a:lnSpc>
                <a:spcPts val="2250"/>
              </a:lnSpc>
              <a:buNone/>
            </a:pPr>
            <a:r>
              <a:rPr lang="en-US" sz="1400" dirty="0">
                <a:solidFill>
                  <a:srgbClr val="2A2742"/>
                </a:solidFill>
                <a:latin typeface="Arimo" pitchFamily="34" charset="0"/>
                <a:ea typeface="Arimo" pitchFamily="34" charset="-122"/>
                <a:cs typeface="Arimo" pitchFamily="34" charset="-120"/>
              </a:rPr>
              <a:t>In this presentation, we will explain how the game is designed and implemented using Python and the </a:t>
            </a:r>
            <a:pPr indent="0" marL="0">
              <a:lnSpc>
                <a:spcPts val="2250"/>
              </a:lnSpc>
              <a:buNone/>
            </a:pPr>
            <a:r>
              <a:rPr lang="en-US" sz="1400" b="1" dirty="0">
                <a:solidFill>
                  <a:srgbClr val="2A2742"/>
                </a:solidFill>
                <a:latin typeface="Arimo" pitchFamily="34" charset="0"/>
                <a:ea typeface="Arimo" pitchFamily="34" charset="-122"/>
                <a:cs typeface="Arimo" pitchFamily="34" charset="-120"/>
              </a:rPr>
              <a:t>Tkinter</a:t>
            </a:r>
            <a:pPr indent="0" marL="0">
              <a:lnSpc>
                <a:spcPts val="2250"/>
              </a:lnSpc>
              <a:buNone/>
            </a:pPr>
            <a:r>
              <a:rPr lang="en-US" sz="1400" dirty="0">
                <a:solidFill>
                  <a:srgbClr val="2A2742"/>
                </a:solidFill>
                <a:latin typeface="Arimo" pitchFamily="34" charset="0"/>
                <a:ea typeface="Arimo" pitchFamily="34" charset="-122"/>
                <a:cs typeface="Arimo" pitchFamily="34" charset="-120"/>
              </a:rPr>
              <a:t> library for graphical user interfaces. Additionally, we will discuss how search algorithms can be integrated into the game, potentially to enhance the snake's movement or optimize gameplay mechanics.</a:t>
            </a:r>
            <a:endParaRPr lang="en-US" sz="1400" dirty="0"/>
          </a:p>
        </p:txBody>
      </p:sp>
      <p:sp>
        <p:nvSpPr>
          <p:cNvPr id="8" name="Text 5"/>
          <p:cNvSpPr/>
          <p:nvPr/>
        </p:nvSpPr>
        <p:spPr>
          <a:xfrm>
            <a:off x="6280190" y="6931462"/>
            <a:ext cx="7556421" cy="453509"/>
          </a:xfrm>
          <a:prstGeom prst="rect">
            <a:avLst/>
          </a:prstGeom>
          <a:noFill/>
          <a:ln/>
        </p:spPr>
        <p:txBody>
          <a:bodyPr wrap="none" lIns="0" tIns="0" rIns="0" bIns="0" rtlCol="0" anchor="t"/>
          <a:lstStyle/>
          <a:p>
            <a:pPr indent="0" marL="0">
              <a:lnSpc>
                <a:spcPts val="3550"/>
              </a:lnSpc>
              <a:buNone/>
            </a:pPr>
            <a:r>
              <a:rPr lang="en-US" sz="2200" dirty="0">
                <a:solidFill>
                  <a:srgbClr val="2A2742"/>
                </a:solidFill>
                <a:latin typeface="Arimo" pitchFamily="34" charset="0"/>
                <a:ea typeface="Arimo" pitchFamily="34" charset="-122"/>
                <a:cs typeface="Arimo" pitchFamily="34" charset="-120"/>
              </a:rPr>
              <a:t> </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672"/>
          </a:xfrm>
          <a:prstGeom prst="rect">
            <a:avLst/>
          </a:prstGeom>
        </p:spPr>
      </p:pic>
      <p:sp>
        <p:nvSpPr>
          <p:cNvPr id="3" name="Text 0"/>
          <p:cNvSpPr/>
          <p:nvPr/>
        </p:nvSpPr>
        <p:spPr>
          <a:xfrm>
            <a:off x="609243" y="478631"/>
            <a:ext cx="7925514" cy="1087755"/>
          </a:xfrm>
          <a:prstGeom prst="rect">
            <a:avLst/>
          </a:prstGeom>
          <a:noFill/>
          <a:ln/>
        </p:spPr>
        <p:txBody>
          <a:bodyPr wrap="square" lIns="0" tIns="0" rIns="0" bIns="0" rtlCol="0" anchor="t"/>
          <a:lstStyle/>
          <a:p>
            <a:pPr indent="0" marL="0">
              <a:lnSpc>
                <a:spcPts val="4250"/>
              </a:lnSpc>
              <a:buNone/>
            </a:pPr>
            <a:r>
              <a:rPr lang="en-US" sz="3400" b="1" dirty="0">
                <a:solidFill>
                  <a:srgbClr val="231971"/>
                </a:solidFill>
                <a:latin typeface="Brygada 1918 Bold" pitchFamily="34" charset="0"/>
                <a:ea typeface="Brygada 1918 Bold" pitchFamily="34" charset="-122"/>
                <a:cs typeface="Brygada 1918 Bold" pitchFamily="34" charset="-120"/>
              </a:rPr>
              <a:t>Enhancing the Game with Scoring and Game Over Conditions</a:t>
            </a:r>
            <a:endParaRPr lang="en-US" sz="3400" dirty="0"/>
          </a:p>
        </p:txBody>
      </p:sp>
      <p:sp>
        <p:nvSpPr>
          <p:cNvPr id="4" name="Text 1"/>
          <p:cNvSpPr/>
          <p:nvPr/>
        </p:nvSpPr>
        <p:spPr>
          <a:xfrm>
            <a:off x="609243" y="1914525"/>
            <a:ext cx="7925514" cy="574358"/>
          </a:xfrm>
          <a:prstGeom prst="rect">
            <a:avLst/>
          </a:prstGeom>
          <a:noFill/>
          <a:ln/>
        </p:spPr>
        <p:txBody>
          <a:bodyPr wrap="none" lIns="0" tIns="0" rIns="0" bIns="0" rtlCol="0" anchor="t"/>
          <a:lstStyle/>
          <a:p>
            <a:pPr algn="ctr" indent="0" marL="0">
              <a:lnSpc>
                <a:spcPts val="4500"/>
              </a:lnSpc>
              <a:buNone/>
            </a:pPr>
            <a:r>
              <a:rPr lang="en-US" sz="4500" b="1" dirty="0">
                <a:solidFill>
                  <a:srgbClr val="2A2742"/>
                </a:solidFill>
                <a:latin typeface="Brygada 1918 Bold" pitchFamily="34" charset="0"/>
                <a:ea typeface="Brygada 1918 Bold" pitchFamily="34" charset="-122"/>
                <a:cs typeface="Brygada 1918 Bold" pitchFamily="34" charset="-120"/>
              </a:rPr>
              <a:t>1</a:t>
            </a:r>
            <a:endParaRPr lang="en-US" sz="4500" dirty="0"/>
          </a:p>
        </p:txBody>
      </p:sp>
      <p:sp>
        <p:nvSpPr>
          <p:cNvPr id="5" name="Text 2"/>
          <p:cNvSpPr/>
          <p:nvPr/>
        </p:nvSpPr>
        <p:spPr>
          <a:xfrm>
            <a:off x="3484007" y="2706410"/>
            <a:ext cx="2175867" cy="272058"/>
          </a:xfrm>
          <a:prstGeom prst="rect">
            <a:avLst/>
          </a:prstGeom>
          <a:noFill/>
          <a:ln/>
        </p:spPr>
        <p:txBody>
          <a:bodyPr wrap="none" lIns="0" tIns="0" rIns="0" bIns="0" rtlCol="0" anchor="t"/>
          <a:lstStyle/>
          <a:p>
            <a:pPr algn="ctr" indent="0" marL="0">
              <a:lnSpc>
                <a:spcPts val="2100"/>
              </a:lnSpc>
              <a:buNone/>
            </a:pPr>
            <a:r>
              <a:rPr lang="en-US" sz="1700" b="1" dirty="0">
                <a:solidFill>
                  <a:srgbClr val="2A2742"/>
                </a:solidFill>
                <a:latin typeface="Brygada 1918 Bold" pitchFamily="34" charset="0"/>
                <a:ea typeface="Brygada 1918 Bold" pitchFamily="34" charset="-122"/>
                <a:cs typeface="Brygada 1918 Bold" pitchFamily="34" charset="-120"/>
              </a:rPr>
              <a:t>Score Tracking</a:t>
            </a:r>
            <a:endParaRPr lang="en-US" sz="1700" dirty="0"/>
          </a:p>
        </p:txBody>
      </p:sp>
      <p:sp>
        <p:nvSpPr>
          <p:cNvPr id="6" name="Text 3"/>
          <p:cNvSpPr/>
          <p:nvPr/>
        </p:nvSpPr>
        <p:spPr>
          <a:xfrm>
            <a:off x="609243" y="3082885"/>
            <a:ext cx="7925514" cy="278487"/>
          </a:xfrm>
          <a:prstGeom prst="rect">
            <a:avLst/>
          </a:prstGeom>
          <a:noFill/>
          <a:ln/>
        </p:spPr>
        <p:txBody>
          <a:bodyPr wrap="none" lIns="0" tIns="0" rIns="0" bIns="0" rtlCol="0" anchor="t"/>
          <a:lstStyle/>
          <a:p>
            <a:pPr algn="ctr" indent="0" marL="0">
              <a:lnSpc>
                <a:spcPts val="2150"/>
              </a:lnSpc>
              <a:buNone/>
            </a:pPr>
            <a:r>
              <a:rPr lang="en-US" sz="1350" dirty="0">
                <a:solidFill>
                  <a:srgbClr val="2A2742"/>
                </a:solidFill>
                <a:latin typeface="Arimo" pitchFamily="34" charset="0"/>
                <a:ea typeface="Arimo" pitchFamily="34" charset="-122"/>
                <a:cs typeface="Arimo" pitchFamily="34" charset="-120"/>
              </a:rPr>
              <a:t>Implement a scoring system to keep track of the snake's length and display the score on the screen.</a:t>
            </a:r>
            <a:endParaRPr lang="en-US" sz="1350" dirty="0"/>
          </a:p>
        </p:txBody>
      </p:sp>
      <p:sp>
        <p:nvSpPr>
          <p:cNvPr id="7" name="Text 4"/>
          <p:cNvSpPr/>
          <p:nvPr/>
        </p:nvSpPr>
        <p:spPr>
          <a:xfrm>
            <a:off x="609243" y="3970615"/>
            <a:ext cx="7925514" cy="574358"/>
          </a:xfrm>
          <a:prstGeom prst="rect">
            <a:avLst/>
          </a:prstGeom>
          <a:noFill/>
          <a:ln/>
        </p:spPr>
        <p:txBody>
          <a:bodyPr wrap="none" lIns="0" tIns="0" rIns="0" bIns="0" rtlCol="0" anchor="t"/>
          <a:lstStyle/>
          <a:p>
            <a:pPr algn="ctr" indent="0" marL="0">
              <a:lnSpc>
                <a:spcPts val="4500"/>
              </a:lnSpc>
              <a:buNone/>
            </a:pPr>
            <a:r>
              <a:rPr lang="en-US" sz="4500" b="1" dirty="0">
                <a:solidFill>
                  <a:srgbClr val="2A2742"/>
                </a:solidFill>
                <a:latin typeface="Brygada 1918 Bold" pitchFamily="34" charset="0"/>
                <a:ea typeface="Brygada 1918 Bold" pitchFamily="34" charset="-122"/>
                <a:cs typeface="Brygada 1918 Bold" pitchFamily="34" charset="-120"/>
              </a:rPr>
              <a:t>2</a:t>
            </a:r>
            <a:endParaRPr lang="en-US" sz="4500" dirty="0"/>
          </a:p>
        </p:txBody>
      </p:sp>
      <p:sp>
        <p:nvSpPr>
          <p:cNvPr id="8" name="Text 5"/>
          <p:cNvSpPr/>
          <p:nvPr/>
        </p:nvSpPr>
        <p:spPr>
          <a:xfrm>
            <a:off x="3454241" y="4762500"/>
            <a:ext cx="2235398" cy="272058"/>
          </a:xfrm>
          <a:prstGeom prst="rect">
            <a:avLst/>
          </a:prstGeom>
          <a:noFill/>
          <a:ln/>
        </p:spPr>
        <p:txBody>
          <a:bodyPr wrap="none" lIns="0" tIns="0" rIns="0" bIns="0" rtlCol="0" anchor="t"/>
          <a:lstStyle/>
          <a:p>
            <a:pPr algn="ctr" indent="0" marL="0">
              <a:lnSpc>
                <a:spcPts val="2100"/>
              </a:lnSpc>
              <a:buNone/>
            </a:pPr>
            <a:r>
              <a:rPr lang="en-US" sz="1700" b="1" dirty="0">
                <a:solidFill>
                  <a:srgbClr val="2A2742"/>
                </a:solidFill>
                <a:latin typeface="Brygada 1918 Bold" pitchFamily="34" charset="0"/>
                <a:ea typeface="Brygada 1918 Bold" pitchFamily="34" charset="-122"/>
                <a:cs typeface="Brygada 1918 Bold" pitchFamily="34" charset="-120"/>
              </a:rPr>
              <a:t>Game Over Detection</a:t>
            </a:r>
            <a:endParaRPr lang="en-US" sz="1700" dirty="0"/>
          </a:p>
        </p:txBody>
      </p:sp>
      <p:sp>
        <p:nvSpPr>
          <p:cNvPr id="9" name="Text 6"/>
          <p:cNvSpPr/>
          <p:nvPr/>
        </p:nvSpPr>
        <p:spPr>
          <a:xfrm>
            <a:off x="609243" y="5138976"/>
            <a:ext cx="7925514" cy="278487"/>
          </a:xfrm>
          <a:prstGeom prst="rect">
            <a:avLst/>
          </a:prstGeom>
          <a:noFill/>
          <a:ln/>
        </p:spPr>
        <p:txBody>
          <a:bodyPr wrap="none" lIns="0" tIns="0" rIns="0" bIns="0" rtlCol="0" anchor="t"/>
          <a:lstStyle/>
          <a:p>
            <a:pPr algn="ctr" indent="0" marL="0">
              <a:lnSpc>
                <a:spcPts val="2150"/>
              </a:lnSpc>
              <a:buNone/>
            </a:pPr>
            <a:r>
              <a:rPr lang="en-US" sz="1350" dirty="0">
                <a:solidFill>
                  <a:srgbClr val="2A2742"/>
                </a:solidFill>
                <a:latin typeface="Arimo" pitchFamily="34" charset="0"/>
                <a:ea typeface="Arimo" pitchFamily="34" charset="-122"/>
                <a:cs typeface="Arimo" pitchFamily="34" charset="-120"/>
              </a:rPr>
              <a:t>Define game over conditions, such as the snake colliding with itself or the boundaries.</a:t>
            </a:r>
            <a:endParaRPr lang="en-US" sz="1350" dirty="0"/>
          </a:p>
        </p:txBody>
      </p:sp>
      <p:sp>
        <p:nvSpPr>
          <p:cNvPr id="10" name="Text 7"/>
          <p:cNvSpPr/>
          <p:nvPr/>
        </p:nvSpPr>
        <p:spPr>
          <a:xfrm>
            <a:off x="609243" y="6026706"/>
            <a:ext cx="7925514" cy="574358"/>
          </a:xfrm>
          <a:prstGeom prst="rect">
            <a:avLst/>
          </a:prstGeom>
          <a:noFill/>
          <a:ln/>
        </p:spPr>
        <p:txBody>
          <a:bodyPr wrap="none" lIns="0" tIns="0" rIns="0" bIns="0" rtlCol="0" anchor="t"/>
          <a:lstStyle/>
          <a:p>
            <a:pPr algn="ctr" indent="0" marL="0">
              <a:lnSpc>
                <a:spcPts val="4500"/>
              </a:lnSpc>
              <a:buNone/>
            </a:pPr>
            <a:r>
              <a:rPr lang="en-US" sz="4500" b="1" dirty="0">
                <a:solidFill>
                  <a:srgbClr val="2A2742"/>
                </a:solidFill>
                <a:latin typeface="Brygada 1918 Bold" pitchFamily="34" charset="0"/>
                <a:ea typeface="Brygada 1918 Bold" pitchFamily="34" charset="-122"/>
                <a:cs typeface="Brygada 1918 Bold" pitchFamily="34" charset="-120"/>
              </a:rPr>
              <a:t>3</a:t>
            </a:r>
            <a:endParaRPr lang="en-US" sz="4500" dirty="0"/>
          </a:p>
        </p:txBody>
      </p:sp>
      <p:sp>
        <p:nvSpPr>
          <p:cNvPr id="11" name="Text 8"/>
          <p:cNvSpPr/>
          <p:nvPr/>
        </p:nvSpPr>
        <p:spPr>
          <a:xfrm>
            <a:off x="3484007" y="6818590"/>
            <a:ext cx="2175867" cy="272058"/>
          </a:xfrm>
          <a:prstGeom prst="rect">
            <a:avLst/>
          </a:prstGeom>
          <a:noFill/>
          <a:ln/>
        </p:spPr>
        <p:txBody>
          <a:bodyPr wrap="none" lIns="0" tIns="0" rIns="0" bIns="0" rtlCol="0" anchor="t"/>
          <a:lstStyle/>
          <a:p>
            <a:pPr algn="ctr" indent="0" marL="0">
              <a:lnSpc>
                <a:spcPts val="2100"/>
              </a:lnSpc>
              <a:buNone/>
            </a:pPr>
            <a:r>
              <a:rPr lang="en-US" sz="1700" b="1" dirty="0">
                <a:solidFill>
                  <a:srgbClr val="2A2742"/>
                </a:solidFill>
                <a:latin typeface="Brygada 1918 Bold" pitchFamily="34" charset="0"/>
                <a:ea typeface="Brygada 1918 Bold" pitchFamily="34" charset="-122"/>
                <a:cs typeface="Brygada 1918 Bold" pitchFamily="34" charset="-120"/>
              </a:rPr>
              <a:t>Game Over Screen</a:t>
            </a:r>
            <a:endParaRPr lang="en-US" sz="1700" dirty="0"/>
          </a:p>
        </p:txBody>
      </p:sp>
      <p:sp>
        <p:nvSpPr>
          <p:cNvPr id="12" name="Text 9"/>
          <p:cNvSpPr/>
          <p:nvPr/>
        </p:nvSpPr>
        <p:spPr>
          <a:xfrm>
            <a:off x="609243" y="7195066"/>
            <a:ext cx="7925514" cy="556974"/>
          </a:xfrm>
          <a:prstGeom prst="rect">
            <a:avLst/>
          </a:prstGeom>
          <a:noFill/>
          <a:ln/>
        </p:spPr>
        <p:txBody>
          <a:bodyPr wrap="square" lIns="0" tIns="0" rIns="0" bIns="0" rtlCol="0" anchor="t"/>
          <a:lstStyle/>
          <a:p>
            <a:pPr algn="ctr" indent="0" marL="0">
              <a:lnSpc>
                <a:spcPts val="2150"/>
              </a:lnSpc>
              <a:buNone/>
            </a:pPr>
            <a:r>
              <a:rPr lang="en-US" sz="1350" dirty="0">
                <a:solidFill>
                  <a:srgbClr val="2A2742"/>
                </a:solidFill>
                <a:latin typeface="Arimo" pitchFamily="34" charset="0"/>
                <a:ea typeface="Arimo" pitchFamily="34" charset="-122"/>
                <a:cs typeface="Arimo" pitchFamily="34" charset="-120"/>
              </a:rPr>
              <a:t>Display a game over screen when a game over condition is met, showing the final score and an option to restart the game.</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20332" y="2921198"/>
            <a:ext cx="5133737" cy="2387203"/>
          </a:xfrm>
          <a:prstGeom prst="rect">
            <a:avLst/>
          </a:prstGeom>
        </p:spPr>
      </p:pic>
      <p:sp>
        <p:nvSpPr>
          <p:cNvPr id="4" name="Text 0"/>
          <p:cNvSpPr/>
          <p:nvPr/>
        </p:nvSpPr>
        <p:spPr>
          <a:xfrm>
            <a:off x="493395" y="737949"/>
            <a:ext cx="8157210" cy="188000"/>
          </a:xfrm>
          <a:prstGeom prst="rect">
            <a:avLst/>
          </a:prstGeom>
          <a:noFill/>
          <a:ln/>
        </p:spPr>
        <p:txBody>
          <a:bodyPr wrap="none" lIns="0" tIns="0" rIns="0" bIns="0" rtlCol="0" anchor="t"/>
          <a:lstStyle/>
          <a:p>
            <a:pPr indent="0" marL="0">
              <a:lnSpc>
                <a:spcPts val="1400"/>
              </a:lnSpc>
              <a:buNone/>
            </a:pPr>
            <a:r>
              <a:rPr lang="en-US" sz="850" dirty="0">
                <a:solidFill>
                  <a:srgbClr val="2A2742"/>
                </a:solidFill>
                <a:latin typeface="Arimo" pitchFamily="34" charset="0"/>
                <a:ea typeface="Arimo" pitchFamily="34" charset="-122"/>
                <a:cs typeface="Arimo" pitchFamily="34" charset="-120"/>
              </a:rPr>
              <a:t>The </a:t>
            </a:r>
            <a:pPr indent="0" marL="0">
              <a:lnSpc>
                <a:spcPts val="1400"/>
              </a:lnSpc>
              <a:buNone/>
            </a:pPr>
            <a:r>
              <a:rPr lang="en-US" sz="850" dirty="0">
                <a:solidFill>
                  <a:srgbClr val="2A2742"/>
                </a:solidFill>
                <a:highlight>
                  <a:srgbClr val="D7D2F9"/>
                </a:highlight>
                <a:latin typeface="Consolas" pitchFamily="34" charset="0"/>
                <a:ea typeface="Consolas" pitchFamily="34" charset="-122"/>
                <a:cs typeface="Consolas" pitchFamily="34" charset="-120"/>
              </a:rPr>
              <a:t>reset_game()</a:t>
            </a:r>
            <a:pPr indent="0" marL="0">
              <a:lnSpc>
                <a:spcPts val="1400"/>
              </a:lnSpc>
              <a:buNone/>
            </a:pPr>
            <a:r>
              <a:rPr lang="en-US" sz="850" dirty="0">
                <a:solidFill>
                  <a:srgbClr val="2A2742"/>
                </a:solidFill>
                <a:latin typeface="Arimo" pitchFamily="34" charset="0"/>
                <a:ea typeface="Arimo" pitchFamily="34" charset="-122"/>
                <a:cs typeface="Arimo" pitchFamily="34" charset="-120"/>
              </a:rPr>
              <a:t> function resets the game to its initial state when the player restarts or when the game ends. Here's a breakdown of what it does:</a:t>
            </a:r>
            <a:endParaRPr lang="en-US" sz="850" dirty="0"/>
          </a:p>
        </p:txBody>
      </p:sp>
      <p:sp>
        <p:nvSpPr>
          <p:cNvPr id="5" name="Text 1"/>
          <p:cNvSpPr/>
          <p:nvPr/>
        </p:nvSpPr>
        <p:spPr>
          <a:xfrm>
            <a:off x="493395" y="1052751"/>
            <a:ext cx="8157210" cy="225504"/>
          </a:xfrm>
          <a:prstGeom prst="rect">
            <a:avLst/>
          </a:prstGeom>
          <a:noFill/>
          <a:ln/>
        </p:spPr>
        <p:txBody>
          <a:bodyPr wrap="none" lIns="0" tIns="0" rIns="0" bIns="0" rtlCol="0" anchor="t"/>
          <a:lstStyle/>
          <a:p>
            <a:pPr algn="l" marL="342900" indent="-342900">
              <a:lnSpc>
                <a:spcPts val="1750"/>
              </a:lnSpc>
              <a:buSzPct val="100000"/>
              <a:buFont typeface="+mj-lt"/>
              <a:buAutoNum type="arabicPeriod" startAt="1"/>
            </a:pPr>
            <a:r>
              <a:rPr lang="en-US" sz="1100" b="1" dirty="0">
                <a:solidFill>
                  <a:srgbClr val="2A2742"/>
                </a:solidFill>
                <a:latin typeface="Arimo" pitchFamily="34" charset="0"/>
                <a:ea typeface="Arimo" pitchFamily="34" charset="-122"/>
                <a:cs typeface="Arimo" pitchFamily="34" charset="-120"/>
              </a:rPr>
              <a:t>Initial Snake Position:</a:t>
            </a:r>
            <a:endParaRPr lang="en-US" sz="1100" dirty="0"/>
          </a:p>
        </p:txBody>
      </p:sp>
      <p:sp>
        <p:nvSpPr>
          <p:cNvPr id="6" name="Text 2"/>
          <p:cNvSpPr/>
          <p:nvPr/>
        </p:nvSpPr>
        <p:spPr>
          <a:xfrm>
            <a:off x="493395" y="1327547"/>
            <a:ext cx="8157210" cy="466249"/>
          </a:xfrm>
          <a:prstGeom prst="rect">
            <a:avLst/>
          </a:prstGeom>
          <a:noFill/>
          <a:ln/>
        </p:spPr>
        <p:txBody>
          <a:bodyPr wrap="square" lIns="0" tIns="0" rIns="0" bIns="0" rtlCol="0" anchor="t"/>
          <a:lstStyle/>
          <a:p>
            <a:pPr algn="l" lvl="1" marL="685800" indent="-342900">
              <a:lnSpc>
                <a:spcPts val="1750"/>
              </a:lnSpc>
              <a:buSzPct val="100000"/>
              <a:buChar char="•"/>
            </a:pPr>
            <a:r>
              <a:rPr lang="en-US" sz="1100" dirty="0">
                <a:solidFill>
                  <a:srgbClr val="2A2742"/>
                </a:solidFill>
                <a:latin typeface="Arimo" pitchFamily="34" charset="0"/>
                <a:ea typeface="Arimo" pitchFamily="34" charset="-122"/>
                <a:cs typeface="Arimo" pitchFamily="34" charset="-120"/>
              </a:rPr>
              <a:t>The snake starts in the center of the screen. The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center_x</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 and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center_y</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 variables calculate the center of the canvas, and the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snake</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 list is initialized with three segments placed horizontally next to each other to form the initial snake.</a:t>
            </a:r>
            <a:endParaRPr lang="en-US" sz="1100" dirty="0"/>
          </a:p>
        </p:txBody>
      </p:sp>
      <p:sp>
        <p:nvSpPr>
          <p:cNvPr id="7" name="Text 3"/>
          <p:cNvSpPr/>
          <p:nvPr/>
        </p:nvSpPr>
        <p:spPr>
          <a:xfrm>
            <a:off x="493395" y="1843087"/>
            <a:ext cx="8157210" cy="225504"/>
          </a:xfrm>
          <a:prstGeom prst="rect">
            <a:avLst/>
          </a:prstGeom>
          <a:noFill/>
          <a:ln/>
        </p:spPr>
        <p:txBody>
          <a:bodyPr wrap="none" lIns="0" tIns="0" rIns="0" bIns="0" rtlCol="0" anchor="t"/>
          <a:lstStyle/>
          <a:p>
            <a:pPr algn="l" marL="342900" indent="-342900">
              <a:lnSpc>
                <a:spcPts val="1750"/>
              </a:lnSpc>
              <a:buSzPct val="100000"/>
              <a:buFont typeface="+mj-lt"/>
              <a:buAutoNum type="arabicPeriod" startAt="2"/>
            </a:pPr>
            <a:r>
              <a:rPr lang="en-US" sz="1100" b="1" dirty="0">
                <a:solidFill>
                  <a:srgbClr val="2A2742"/>
                </a:solidFill>
                <a:latin typeface="Arimo" pitchFamily="34" charset="0"/>
                <a:ea typeface="Arimo" pitchFamily="34" charset="-122"/>
                <a:cs typeface="Arimo" pitchFamily="34" charset="-120"/>
              </a:rPr>
              <a:t>Resetting Game Variables:</a:t>
            </a:r>
            <a:endParaRPr lang="en-US" sz="1100" dirty="0"/>
          </a:p>
        </p:txBody>
      </p:sp>
      <p:sp>
        <p:nvSpPr>
          <p:cNvPr id="8" name="Text 4"/>
          <p:cNvSpPr/>
          <p:nvPr/>
        </p:nvSpPr>
        <p:spPr>
          <a:xfrm>
            <a:off x="493395" y="2117884"/>
            <a:ext cx="8157210" cy="233124"/>
          </a:xfrm>
          <a:prstGeom prst="rect">
            <a:avLst/>
          </a:prstGeom>
          <a:noFill/>
          <a:ln/>
        </p:spPr>
        <p:txBody>
          <a:bodyPr wrap="none" lIns="0" tIns="0" rIns="0" bIns="0" rtlCol="0" anchor="t"/>
          <a:lstStyle/>
          <a:p>
            <a:pPr algn="l" lvl="1" marL="685800" indent="-342900">
              <a:lnSpc>
                <a:spcPts val="1750"/>
              </a:lnSpc>
              <a:buSzPct val="100000"/>
              <a:buChar char="•"/>
            </a:pPr>
            <a:r>
              <a:rPr lang="en-US" sz="1100" dirty="0">
                <a:solidFill>
                  <a:srgbClr val="2A2742"/>
                </a:solidFill>
                <a:latin typeface="Arimo" pitchFamily="34" charset="0"/>
                <a:ea typeface="Arimo" pitchFamily="34" charset="-122"/>
                <a:cs typeface="Arimo" pitchFamily="34" charset="-120"/>
              </a:rPr>
              <a:t>The snake's movement direction is set to "Right" by default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snake_dir = "Right"</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a:t>
            </a:r>
            <a:endParaRPr lang="en-US" sz="1100" dirty="0"/>
          </a:p>
        </p:txBody>
      </p:sp>
      <p:sp>
        <p:nvSpPr>
          <p:cNvPr id="9" name="Text 5"/>
          <p:cNvSpPr/>
          <p:nvPr/>
        </p:nvSpPr>
        <p:spPr>
          <a:xfrm>
            <a:off x="493395" y="2400300"/>
            <a:ext cx="8157210" cy="233124"/>
          </a:xfrm>
          <a:prstGeom prst="rect">
            <a:avLst/>
          </a:prstGeom>
          <a:noFill/>
          <a:ln/>
        </p:spPr>
        <p:txBody>
          <a:bodyPr wrap="none" lIns="0" tIns="0" rIns="0" bIns="0" rtlCol="0" anchor="t"/>
          <a:lstStyle/>
          <a:p>
            <a:pPr algn="l" lvl="1" marL="685800" indent="-342900">
              <a:lnSpc>
                <a:spcPts val="1750"/>
              </a:lnSpc>
              <a:buSzPct val="100000"/>
              <a:buChar char="•"/>
            </a:pPr>
            <a:r>
              <a:rPr lang="en-US" sz="1100" dirty="0">
                <a:solidFill>
                  <a:srgbClr val="2A2742"/>
                </a:solidFill>
                <a:latin typeface="Arimo" pitchFamily="34" charset="0"/>
                <a:ea typeface="Arimo" pitchFamily="34" charset="-122"/>
                <a:cs typeface="Arimo" pitchFamily="34" charset="-120"/>
              </a:rPr>
              <a:t>The player's score is reset to 0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score = 0</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a:t>
            </a:r>
            <a:endParaRPr lang="en-US" sz="1100" dirty="0"/>
          </a:p>
        </p:txBody>
      </p:sp>
      <p:sp>
        <p:nvSpPr>
          <p:cNvPr id="10" name="Text 6"/>
          <p:cNvSpPr/>
          <p:nvPr/>
        </p:nvSpPr>
        <p:spPr>
          <a:xfrm>
            <a:off x="493395" y="2682716"/>
            <a:ext cx="8157210" cy="225504"/>
          </a:xfrm>
          <a:prstGeom prst="rect">
            <a:avLst/>
          </a:prstGeom>
          <a:noFill/>
          <a:ln/>
        </p:spPr>
        <p:txBody>
          <a:bodyPr wrap="none" lIns="0" tIns="0" rIns="0" bIns="0" rtlCol="0" anchor="t"/>
          <a:lstStyle/>
          <a:p>
            <a:pPr algn="l" marL="342900" indent="-342900">
              <a:lnSpc>
                <a:spcPts val="1750"/>
              </a:lnSpc>
              <a:buSzPct val="100000"/>
              <a:buFont typeface="+mj-lt"/>
              <a:buAutoNum type="arabicPeriod" startAt="3"/>
            </a:pPr>
            <a:r>
              <a:rPr lang="en-US" sz="1100" b="1" dirty="0">
                <a:solidFill>
                  <a:srgbClr val="2A2742"/>
                </a:solidFill>
                <a:latin typeface="Arimo" pitchFamily="34" charset="0"/>
                <a:ea typeface="Arimo" pitchFamily="34" charset="-122"/>
                <a:cs typeface="Arimo" pitchFamily="34" charset="-120"/>
              </a:rPr>
              <a:t>Generate New Food:</a:t>
            </a:r>
            <a:endParaRPr lang="en-US" sz="1100" dirty="0"/>
          </a:p>
        </p:txBody>
      </p:sp>
      <p:sp>
        <p:nvSpPr>
          <p:cNvPr id="11" name="Text 7"/>
          <p:cNvSpPr/>
          <p:nvPr/>
        </p:nvSpPr>
        <p:spPr>
          <a:xfrm>
            <a:off x="493395" y="2957513"/>
            <a:ext cx="8157210" cy="458629"/>
          </a:xfrm>
          <a:prstGeom prst="rect">
            <a:avLst/>
          </a:prstGeom>
          <a:noFill/>
          <a:ln/>
        </p:spPr>
        <p:txBody>
          <a:bodyPr wrap="square" lIns="0" tIns="0" rIns="0" bIns="0" rtlCol="0" anchor="t"/>
          <a:lstStyle/>
          <a:p>
            <a:pPr algn="l" lvl="1" marL="685800" indent="-342900">
              <a:lnSpc>
                <a:spcPts val="1750"/>
              </a:lnSpc>
              <a:buSzPct val="100000"/>
              <a:buChar char="•"/>
            </a:pPr>
            <a:r>
              <a:rPr lang="en-US" sz="1100" dirty="0">
                <a:solidFill>
                  <a:srgbClr val="2A2742"/>
                </a:solidFill>
                <a:latin typeface="Arimo" pitchFamily="34" charset="0"/>
                <a:ea typeface="Arimo" pitchFamily="34" charset="-122"/>
                <a:cs typeface="Arimo" pitchFamily="34" charset="-120"/>
              </a:rPr>
              <a:t>The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generate_food()</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 function is called to randomly place the food on the screen in a position that isn't already occupied by the snake.</a:t>
            </a:r>
            <a:endParaRPr lang="en-US" sz="1100" dirty="0"/>
          </a:p>
        </p:txBody>
      </p:sp>
      <p:sp>
        <p:nvSpPr>
          <p:cNvPr id="12" name="Text 8"/>
          <p:cNvSpPr/>
          <p:nvPr/>
        </p:nvSpPr>
        <p:spPr>
          <a:xfrm>
            <a:off x="493395" y="3465433"/>
            <a:ext cx="8157210" cy="225504"/>
          </a:xfrm>
          <a:prstGeom prst="rect">
            <a:avLst/>
          </a:prstGeom>
          <a:noFill/>
          <a:ln/>
        </p:spPr>
        <p:txBody>
          <a:bodyPr wrap="none" lIns="0" tIns="0" rIns="0" bIns="0" rtlCol="0" anchor="t"/>
          <a:lstStyle/>
          <a:p>
            <a:pPr algn="l" marL="342900" indent="-342900">
              <a:lnSpc>
                <a:spcPts val="1750"/>
              </a:lnSpc>
              <a:buSzPct val="100000"/>
              <a:buFont typeface="+mj-lt"/>
              <a:buAutoNum type="arabicPeriod" startAt="4"/>
            </a:pPr>
            <a:r>
              <a:rPr lang="en-US" sz="1100" b="1" dirty="0">
                <a:solidFill>
                  <a:srgbClr val="2A2742"/>
                </a:solidFill>
                <a:latin typeface="Arimo" pitchFamily="34" charset="0"/>
                <a:ea typeface="Arimo" pitchFamily="34" charset="-122"/>
                <a:cs typeface="Arimo" pitchFamily="34" charset="-120"/>
              </a:rPr>
              <a:t>Clear "Game Over" Message:</a:t>
            </a:r>
            <a:endParaRPr lang="en-US" sz="1100" dirty="0"/>
          </a:p>
        </p:txBody>
      </p:sp>
      <p:sp>
        <p:nvSpPr>
          <p:cNvPr id="13" name="Text 9"/>
          <p:cNvSpPr/>
          <p:nvPr/>
        </p:nvSpPr>
        <p:spPr>
          <a:xfrm>
            <a:off x="493395" y="3740229"/>
            <a:ext cx="8157210" cy="458629"/>
          </a:xfrm>
          <a:prstGeom prst="rect">
            <a:avLst/>
          </a:prstGeom>
          <a:noFill/>
          <a:ln/>
        </p:spPr>
        <p:txBody>
          <a:bodyPr wrap="square" lIns="0" tIns="0" rIns="0" bIns="0" rtlCol="0" anchor="t"/>
          <a:lstStyle/>
          <a:p>
            <a:pPr algn="l" lvl="1" marL="685800" indent="-342900">
              <a:lnSpc>
                <a:spcPts val="1750"/>
              </a:lnSpc>
              <a:buSzPct val="100000"/>
              <a:buChar char="•"/>
            </a:pPr>
            <a:r>
              <a:rPr lang="en-US" sz="1100" dirty="0">
                <a:solidFill>
                  <a:srgbClr val="2A2742"/>
                </a:solidFill>
                <a:latin typeface="Arimo" pitchFamily="34" charset="0"/>
                <a:ea typeface="Arimo" pitchFamily="34" charset="-122"/>
                <a:cs typeface="Arimo" pitchFamily="34" charset="-120"/>
              </a:rPr>
              <a:t>If there was a "Game Over" message from the previous game, it is deleted from the screen with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canvas.delete("game_over")</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a:t>
            </a:r>
            <a:endParaRPr lang="en-US" sz="1100" dirty="0"/>
          </a:p>
        </p:txBody>
      </p:sp>
      <p:sp>
        <p:nvSpPr>
          <p:cNvPr id="14" name="Text 10"/>
          <p:cNvSpPr/>
          <p:nvPr/>
        </p:nvSpPr>
        <p:spPr>
          <a:xfrm>
            <a:off x="493395" y="4248150"/>
            <a:ext cx="8157210" cy="225504"/>
          </a:xfrm>
          <a:prstGeom prst="rect">
            <a:avLst/>
          </a:prstGeom>
          <a:noFill/>
          <a:ln/>
        </p:spPr>
        <p:txBody>
          <a:bodyPr wrap="none" lIns="0" tIns="0" rIns="0" bIns="0" rtlCol="0" anchor="t"/>
          <a:lstStyle/>
          <a:p>
            <a:pPr algn="l" marL="342900" indent="-342900">
              <a:lnSpc>
                <a:spcPts val="1750"/>
              </a:lnSpc>
              <a:buSzPct val="100000"/>
              <a:buFont typeface="+mj-lt"/>
              <a:buAutoNum type="arabicPeriod" startAt="5"/>
            </a:pPr>
            <a:r>
              <a:rPr lang="en-US" sz="1100" b="1" dirty="0">
                <a:solidFill>
                  <a:srgbClr val="2A2742"/>
                </a:solidFill>
                <a:latin typeface="Arimo" pitchFamily="34" charset="0"/>
                <a:ea typeface="Arimo" pitchFamily="34" charset="-122"/>
                <a:cs typeface="Arimo" pitchFamily="34" charset="-120"/>
              </a:rPr>
              <a:t>Redrawing the Snake, Food, and Score:</a:t>
            </a:r>
            <a:endParaRPr lang="en-US" sz="1100" dirty="0"/>
          </a:p>
        </p:txBody>
      </p:sp>
      <p:sp>
        <p:nvSpPr>
          <p:cNvPr id="15" name="Text 11"/>
          <p:cNvSpPr/>
          <p:nvPr/>
        </p:nvSpPr>
        <p:spPr>
          <a:xfrm>
            <a:off x="493395" y="4522946"/>
            <a:ext cx="8157210" cy="458629"/>
          </a:xfrm>
          <a:prstGeom prst="rect">
            <a:avLst/>
          </a:prstGeom>
          <a:noFill/>
          <a:ln/>
        </p:spPr>
        <p:txBody>
          <a:bodyPr wrap="square" lIns="0" tIns="0" rIns="0" bIns="0" rtlCol="0" anchor="t"/>
          <a:lstStyle/>
          <a:p>
            <a:pPr algn="l" lvl="1" marL="685800" indent="-342900">
              <a:lnSpc>
                <a:spcPts val="1750"/>
              </a:lnSpc>
              <a:buSzPct val="100000"/>
              <a:buChar char="•"/>
            </a:pPr>
            <a:r>
              <a:rPr lang="en-US" sz="1100" dirty="0">
                <a:solidFill>
                  <a:srgbClr val="2A2742"/>
                </a:solidFill>
                <a:latin typeface="Arimo" pitchFamily="34" charset="0"/>
                <a:ea typeface="Arimo" pitchFamily="34" charset="-122"/>
                <a:cs typeface="Arimo" pitchFamily="34" charset="-120"/>
              </a:rPr>
              <a:t>The game elements are redrawn: the snake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draw_snake()</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 the food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draw_food()</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 and the score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draw_score()</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 are all updated and shown on the screen.</a:t>
            </a:r>
            <a:endParaRPr lang="en-US" sz="1100" dirty="0"/>
          </a:p>
        </p:txBody>
      </p:sp>
      <p:sp>
        <p:nvSpPr>
          <p:cNvPr id="16" name="Text 12"/>
          <p:cNvSpPr/>
          <p:nvPr/>
        </p:nvSpPr>
        <p:spPr>
          <a:xfrm>
            <a:off x="493395" y="5030867"/>
            <a:ext cx="8157210" cy="225504"/>
          </a:xfrm>
          <a:prstGeom prst="rect">
            <a:avLst/>
          </a:prstGeom>
          <a:noFill/>
          <a:ln/>
        </p:spPr>
        <p:txBody>
          <a:bodyPr wrap="none" lIns="0" tIns="0" rIns="0" bIns="0" rtlCol="0" anchor="t"/>
          <a:lstStyle/>
          <a:p>
            <a:pPr algn="l" marL="342900" indent="-342900">
              <a:lnSpc>
                <a:spcPts val="1750"/>
              </a:lnSpc>
              <a:buSzPct val="100000"/>
              <a:buFont typeface="+mj-lt"/>
              <a:buAutoNum type="arabicPeriod" startAt="6"/>
            </a:pPr>
            <a:r>
              <a:rPr lang="en-US" sz="1100" b="1" dirty="0">
                <a:solidFill>
                  <a:srgbClr val="2A2742"/>
                </a:solidFill>
                <a:latin typeface="Arimo" pitchFamily="34" charset="0"/>
                <a:ea typeface="Arimo" pitchFamily="34" charset="-122"/>
                <a:cs typeface="Arimo" pitchFamily="34" charset="-120"/>
              </a:rPr>
              <a:t>Setting the Game to Not Started:</a:t>
            </a:r>
            <a:endParaRPr lang="en-US" sz="1100" dirty="0"/>
          </a:p>
        </p:txBody>
      </p:sp>
      <p:sp>
        <p:nvSpPr>
          <p:cNvPr id="17" name="Text 13"/>
          <p:cNvSpPr/>
          <p:nvPr/>
        </p:nvSpPr>
        <p:spPr>
          <a:xfrm>
            <a:off x="493395" y="5305663"/>
            <a:ext cx="8157210" cy="233124"/>
          </a:xfrm>
          <a:prstGeom prst="rect">
            <a:avLst/>
          </a:prstGeom>
          <a:noFill/>
          <a:ln/>
        </p:spPr>
        <p:txBody>
          <a:bodyPr wrap="none" lIns="0" tIns="0" rIns="0" bIns="0" rtlCol="0" anchor="t"/>
          <a:lstStyle/>
          <a:p>
            <a:pPr algn="l" lvl="1" marL="685800" indent="-342900">
              <a:lnSpc>
                <a:spcPts val="1750"/>
              </a:lnSpc>
              <a:buSzPct val="100000"/>
              <a:buChar char="•"/>
            </a:pPr>
            <a:r>
              <a:rPr lang="en-US" sz="1100" dirty="0">
                <a:solidFill>
                  <a:srgbClr val="2A2742"/>
                </a:solidFill>
                <a:latin typeface="Arimo" pitchFamily="34" charset="0"/>
                <a:ea typeface="Arimo" pitchFamily="34" charset="-122"/>
                <a:cs typeface="Arimo" pitchFamily="34" charset="-120"/>
              </a:rPr>
              <a:t>The game is set to </a:t>
            </a:r>
            <a:pPr algn="l" lvl="1"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game_started = False</a:t>
            </a:r>
            <a:pPr algn="l" lvl="1" indent="0" marL="0">
              <a:lnSpc>
                <a:spcPts val="1750"/>
              </a:lnSpc>
              <a:buNone/>
            </a:pPr>
            <a:r>
              <a:rPr lang="en-US" sz="1100" dirty="0">
                <a:solidFill>
                  <a:srgbClr val="2A2742"/>
                </a:solidFill>
                <a:latin typeface="Arimo" pitchFamily="34" charset="0"/>
                <a:ea typeface="Arimo" pitchFamily="34" charset="-122"/>
                <a:cs typeface="Arimo" pitchFamily="34" charset="-120"/>
              </a:rPr>
              <a:t>, ensuring that the game won't start until the player presses "Enter".</a:t>
            </a:r>
            <a:endParaRPr lang="en-US" sz="1100" dirty="0"/>
          </a:p>
        </p:txBody>
      </p:sp>
      <p:sp>
        <p:nvSpPr>
          <p:cNvPr id="18" name="Text 14"/>
          <p:cNvSpPr/>
          <p:nvPr/>
        </p:nvSpPr>
        <p:spPr>
          <a:xfrm>
            <a:off x="493395" y="5588079"/>
            <a:ext cx="8157210" cy="225504"/>
          </a:xfrm>
          <a:prstGeom prst="rect">
            <a:avLst/>
          </a:prstGeom>
          <a:noFill/>
          <a:ln/>
        </p:spPr>
        <p:txBody>
          <a:bodyPr wrap="none" lIns="0" tIns="0" rIns="0" bIns="0" rtlCol="0" anchor="t"/>
          <a:lstStyle/>
          <a:p>
            <a:pPr algn="l" marL="342900" indent="-342900">
              <a:lnSpc>
                <a:spcPts val="1750"/>
              </a:lnSpc>
              <a:buSzPct val="100000"/>
              <a:buFont typeface="+mj-lt"/>
              <a:buAutoNum type="arabicPeriod" startAt="7"/>
            </a:pPr>
            <a:r>
              <a:rPr lang="en-US" sz="1100" b="1" dirty="0">
                <a:solidFill>
                  <a:srgbClr val="2A2742"/>
                </a:solidFill>
                <a:latin typeface="Arimo" pitchFamily="34" charset="0"/>
                <a:ea typeface="Arimo" pitchFamily="34" charset="-122"/>
                <a:cs typeface="Arimo" pitchFamily="34" charset="-120"/>
              </a:rPr>
              <a:t>Displaying the Start Message:</a:t>
            </a:r>
            <a:endParaRPr lang="en-US" sz="1100" dirty="0"/>
          </a:p>
        </p:txBody>
      </p:sp>
      <p:sp>
        <p:nvSpPr>
          <p:cNvPr id="19" name="Text 15"/>
          <p:cNvSpPr/>
          <p:nvPr/>
        </p:nvSpPr>
        <p:spPr>
          <a:xfrm>
            <a:off x="493395" y="5862876"/>
            <a:ext cx="8157210" cy="225504"/>
          </a:xfrm>
          <a:prstGeom prst="rect">
            <a:avLst/>
          </a:prstGeom>
          <a:noFill/>
          <a:ln/>
        </p:spPr>
        <p:txBody>
          <a:bodyPr wrap="none" lIns="0" tIns="0" rIns="0" bIns="0" rtlCol="0" anchor="t"/>
          <a:lstStyle/>
          <a:p>
            <a:pPr algn="l" lvl="1" marL="685800" indent="-342900">
              <a:lnSpc>
                <a:spcPts val="1750"/>
              </a:lnSpc>
              <a:buSzPct val="100000"/>
              <a:buChar char="•"/>
            </a:pPr>
            <a:r>
              <a:rPr lang="en-US" sz="1100" dirty="0">
                <a:solidFill>
                  <a:srgbClr val="2A2742"/>
                </a:solidFill>
                <a:latin typeface="Arimo" pitchFamily="34" charset="0"/>
                <a:ea typeface="Arimo" pitchFamily="34" charset="-122"/>
                <a:cs typeface="Arimo" pitchFamily="34" charset="-120"/>
              </a:rPr>
              <a:t>A message prompting the player to press "Enter" to start the game is shown in the center of the screen.</a:t>
            </a:r>
            <a:endParaRPr lang="en-US" sz="1100" dirty="0"/>
          </a:p>
        </p:txBody>
      </p:sp>
      <p:sp>
        <p:nvSpPr>
          <p:cNvPr id="20" name="Text 16"/>
          <p:cNvSpPr/>
          <p:nvPr/>
        </p:nvSpPr>
        <p:spPr>
          <a:xfrm>
            <a:off x="493395" y="6299835"/>
            <a:ext cx="2114907" cy="264319"/>
          </a:xfrm>
          <a:prstGeom prst="rect">
            <a:avLst/>
          </a:prstGeom>
          <a:noFill/>
          <a:ln/>
        </p:spPr>
        <p:txBody>
          <a:bodyPr wrap="none" lIns="0" tIns="0" rIns="0" bIns="0" rtlCol="0" anchor="t"/>
          <a:lstStyle/>
          <a:p>
            <a:pPr indent="0" marL="0">
              <a:lnSpc>
                <a:spcPts val="2050"/>
              </a:lnSpc>
              <a:buNone/>
            </a:pPr>
            <a:r>
              <a:rPr lang="en-US" sz="1650" b="1" dirty="0">
                <a:solidFill>
                  <a:srgbClr val="231971"/>
                </a:solidFill>
                <a:latin typeface="Brygada 1918 Bold" pitchFamily="34" charset="0"/>
                <a:ea typeface="Brygada 1918 Bold" pitchFamily="34" charset="-122"/>
                <a:cs typeface="Brygada 1918 Bold" pitchFamily="34" charset="-120"/>
              </a:rPr>
              <a:t>In Conclusion:</a:t>
            </a:r>
            <a:endParaRPr lang="en-US" sz="1650" dirty="0"/>
          </a:p>
        </p:txBody>
      </p:sp>
      <p:sp>
        <p:nvSpPr>
          <p:cNvPr id="21" name="Text 17"/>
          <p:cNvSpPr/>
          <p:nvPr/>
        </p:nvSpPr>
        <p:spPr>
          <a:xfrm>
            <a:off x="493395" y="6775609"/>
            <a:ext cx="8157210" cy="458629"/>
          </a:xfrm>
          <a:prstGeom prst="rect">
            <a:avLst/>
          </a:prstGeom>
          <a:noFill/>
          <a:ln/>
        </p:spPr>
        <p:txBody>
          <a:bodyPr wrap="square" lIns="0" tIns="0" rIns="0" bIns="0" rtlCol="0" anchor="t"/>
          <a:lstStyle/>
          <a:p>
            <a:pPr indent="0" marL="0">
              <a:lnSpc>
                <a:spcPts val="1750"/>
              </a:lnSpc>
              <a:buNone/>
            </a:pPr>
            <a:r>
              <a:rPr lang="en-US" sz="1100" dirty="0">
                <a:solidFill>
                  <a:srgbClr val="2A2742"/>
                </a:solidFill>
                <a:latin typeface="Arimo" pitchFamily="34" charset="0"/>
                <a:ea typeface="Arimo" pitchFamily="34" charset="-122"/>
                <a:cs typeface="Arimo" pitchFamily="34" charset="-120"/>
              </a:rPr>
              <a:t>The </a:t>
            </a:r>
            <a:pPr indent="0" marL="0">
              <a:lnSpc>
                <a:spcPts val="1750"/>
              </a:lnSpc>
              <a:buNone/>
            </a:pPr>
            <a:r>
              <a:rPr lang="en-US" sz="1100" dirty="0">
                <a:solidFill>
                  <a:srgbClr val="2A2742"/>
                </a:solidFill>
                <a:highlight>
                  <a:srgbClr val="D7D2F9"/>
                </a:highlight>
                <a:latin typeface="Consolas" pitchFamily="34" charset="0"/>
                <a:ea typeface="Consolas" pitchFamily="34" charset="-122"/>
                <a:cs typeface="Consolas" pitchFamily="34" charset="-120"/>
              </a:rPr>
              <a:t>reset_game()</a:t>
            </a:r>
            <a:pPr indent="0" marL="0">
              <a:lnSpc>
                <a:spcPts val="1750"/>
              </a:lnSpc>
              <a:buNone/>
            </a:pPr>
            <a:r>
              <a:rPr lang="en-US" sz="1100" dirty="0">
                <a:solidFill>
                  <a:srgbClr val="2A2742"/>
                </a:solidFill>
                <a:latin typeface="Arimo" pitchFamily="34" charset="0"/>
                <a:ea typeface="Arimo" pitchFamily="34" charset="-122"/>
                <a:cs typeface="Arimo" pitchFamily="34" charset="-120"/>
              </a:rPr>
              <a:t> function effectively prepares the game for a new round by resetting the snake, score, and other variables to their initial states, clearing any game-over messages, and displaying instructions for the player to start the game again.</a:t>
            </a:r>
            <a:endParaRPr lang="en-US" sz="1100" dirty="0"/>
          </a:p>
        </p:txBody>
      </p:sp>
      <p:sp>
        <p:nvSpPr>
          <p:cNvPr id="22" name="Text 18"/>
          <p:cNvSpPr/>
          <p:nvPr/>
        </p:nvSpPr>
        <p:spPr>
          <a:xfrm>
            <a:off x="493395" y="7392829"/>
            <a:ext cx="8157210" cy="225504"/>
          </a:xfrm>
          <a:prstGeom prst="rect">
            <a:avLst/>
          </a:prstGeom>
          <a:noFill/>
          <a:ln/>
        </p:spPr>
        <p:txBody>
          <a:bodyPr wrap="none" lIns="0" tIns="0" rIns="0" bIns="0" rtlCol="0" anchor="t"/>
          <a:lstStyle/>
          <a:p>
            <a:pPr indent="0" marL="0">
              <a:lnSpc>
                <a:spcPts val="1750"/>
              </a:lnSpc>
              <a:buNone/>
            </a:pP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96384" y="468630"/>
            <a:ext cx="4260175" cy="532448"/>
          </a:xfrm>
          <a:prstGeom prst="rect">
            <a:avLst/>
          </a:prstGeom>
          <a:noFill/>
          <a:ln/>
        </p:spPr>
        <p:txBody>
          <a:bodyPr wrap="none" lIns="0" tIns="0" rIns="0" bIns="0" rtlCol="0" anchor="t"/>
          <a:lstStyle/>
          <a:p>
            <a:pPr indent="0" marL="0">
              <a:lnSpc>
                <a:spcPts val="4150"/>
              </a:lnSpc>
              <a:buNone/>
            </a:pPr>
            <a:endParaRPr lang="en-US" sz="3350" dirty="0"/>
          </a:p>
        </p:txBody>
      </p:sp>
      <p:pic>
        <p:nvPicPr>
          <p:cNvPr id="3" name="Image 0" descr="preencoded.png">    </p:cNvPr>
          <p:cNvPicPr>
            <a:picLocks noChangeAspect="1"/>
          </p:cNvPicPr>
          <p:nvPr/>
        </p:nvPicPr>
        <p:blipFill>
          <a:blip r:embed="rId1"/>
          <a:stretch>
            <a:fillRect/>
          </a:stretch>
        </p:blipFill>
        <p:spPr>
          <a:xfrm>
            <a:off x="596384" y="1448276"/>
            <a:ext cx="3156466" cy="2028111"/>
          </a:xfrm>
          <a:prstGeom prst="rect">
            <a:avLst/>
          </a:prstGeom>
        </p:spPr>
      </p:pic>
      <p:sp>
        <p:nvSpPr>
          <p:cNvPr id="4" name="Text 1"/>
          <p:cNvSpPr/>
          <p:nvPr/>
        </p:nvSpPr>
        <p:spPr>
          <a:xfrm>
            <a:off x="596384" y="3668078"/>
            <a:ext cx="4201478" cy="443865"/>
          </a:xfrm>
          <a:prstGeom prst="rect">
            <a:avLst/>
          </a:prstGeom>
          <a:noFill/>
          <a:ln/>
        </p:spPr>
        <p:txBody>
          <a:bodyPr wrap="square" lIns="0" tIns="0" rIns="0" bIns="0" rtlCol="0" anchor="t"/>
          <a:lstStyle/>
          <a:p>
            <a:pPr indent="0" marL="0">
              <a:lnSpc>
                <a:spcPts val="1700"/>
              </a:lnSpc>
              <a:buNone/>
            </a:pPr>
            <a:r>
              <a:rPr lang="en-US" sz="1050" dirty="0">
                <a:solidFill>
                  <a:srgbClr val="2A2742"/>
                </a:solidFill>
                <a:highlight>
                  <a:srgbClr val="D7D2F9"/>
                </a:highlight>
                <a:latin typeface="Consolas" pitchFamily="34" charset="0"/>
                <a:ea typeface="Consolas" pitchFamily="34" charset="-122"/>
                <a:cs typeface="Consolas" pitchFamily="34" charset="-120"/>
              </a:rPr>
              <a:t>game_over()</a:t>
            </a:r>
            <a:pPr indent="0" marL="0">
              <a:lnSpc>
                <a:spcPts val="1700"/>
              </a:lnSpc>
              <a:buNone/>
            </a:pPr>
            <a:r>
              <a:rPr lang="en-US" sz="1050" dirty="0">
                <a:solidFill>
                  <a:srgbClr val="2A2742"/>
                </a:solidFill>
                <a:latin typeface="Arimo" pitchFamily="34" charset="0"/>
                <a:ea typeface="Arimo" pitchFamily="34" charset="-122"/>
                <a:cs typeface="Arimo" pitchFamily="34" charset="-120"/>
              </a:rPr>
              <a:t>: Displays a "GAME OVER" message on the screen and instructs the player to press "R" to restart the game.</a:t>
            </a:r>
            <a:endParaRPr lang="en-US" sz="1050" dirty="0"/>
          </a:p>
        </p:txBody>
      </p:sp>
      <p:sp>
        <p:nvSpPr>
          <p:cNvPr id="5" name="Text 2"/>
          <p:cNvSpPr/>
          <p:nvPr/>
        </p:nvSpPr>
        <p:spPr>
          <a:xfrm>
            <a:off x="596384" y="4265295"/>
            <a:ext cx="4201478" cy="44386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highlight>
                  <a:srgbClr val="D7D2F9"/>
                </a:highlight>
                <a:latin typeface="Consolas" pitchFamily="34" charset="0"/>
                <a:ea typeface="Consolas" pitchFamily="34" charset="-122"/>
                <a:cs typeface="Consolas" pitchFamily="34" charset="-120"/>
              </a:rPr>
              <a:t>WIDTH // 2</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and </a:t>
            </a:r>
            <a:pPr algn="l"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HEIGHT // 2</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position the text at the center of the screen.</a:t>
            </a:r>
            <a:endParaRPr lang="en-US" sz="1300" dirty="0"/>
          </a:p>
        </p:txBody>
      </p:sp>
      <p:sp>
        <p:nvSpPr>
          <p:cNvPr id="6" name="Text 3"/>
          <p:cNvSpPr/>
          <p:nvPr/>
        </p:nvSpPr>
        <p:spPr>
          <a:xfrm>
            <a:off x="596384" y="4768691"/>
            <a:ext cx="4201478" cy="43624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latin typeface="Arimo" pitchFamily="34" charset="0"/>
                <a:ea typeface="Arimo" pitchFamily="34" charset="-122"/>
                <a:cs typeface="Arimo" pitchFamily="34" charset="-120"/>
              </a:rPr>
              <a:t>The text is displayed in white, with the font set to Arial and a size of 24.</a:t>
            </a:r>
            <a:endParaRPr lang="en-US" sz="1300" dirty="0"/>
          </a:p>
        </p:txBody>
      </p:sp>
      <p:sp>
        <p:nvSpPr>
          <p:cNvPr id="7" name="Text 4"/>
          <p:cNvSpPr/>
          <p:nvPr/>
        </p:nvSpPr>
        <p:spPr>
          <a:xfrm>
            <a:off x="596384" y="5264467"/>
            <a:ext cx="4201478" cy="44386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latin typeface="Arimo" pitchFamily="34" charset="0"/>
                <a:ea typeface="Arimo" pitchFamily="34" charset="-122"/>
                <a:cs typeface="Arimo" pitchFamily="34" charset="-120"/>
              </a:rPr>
              <a:t>The </a:t>
            </a:r>
            <a:pPr algn="l"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tags="game_over"</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allows this text to be easily identified and manipulated later (e.g., for deletion)</a:t>
            </a:r>
            <a:endParaRPr lang="en-US" sz="1300" dirty="0"/>
          </a:p>
        </p:txBody>
      </p:sp>
      <p:sp>
        <p:nvSpPr>
          <p:cNvPr id="8" name="Text 5"/>
          <p:cNvSpPr/>
          <p:nvPr/>
        </p:nvSpPr>
        <p:spPr>
          <a:xfrm>
            <a:off x="596384" y="5767864"/>
            <a:ext cx="4201478" cy="43624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latin typeface="Arimo" pitchFamily="34" charset="0"/>
                <a:ea typeface="Arimo" pitchFamily="34" charset="-122"/>
                <a:cs typeface="Arimo" pitchFamily="34" charset="-120"/>
              </a:rPr>
              <a:t>This line displays the text </a:t>
            </a:r>
            <a:pPr algn="l" indent="0" marL="0">
              <a:lnSpc>
                <a:spcPts val="2100"/>
              </a:lnSpc>
              <a:buNone/>
            </a:pPr>
            <a:r>
              <a:rPr lang="en-US" sz="1300" b="1" dirty="0">
                <a:solidFill>
                  <a:srgbClr val="2A2742"/>
                </a:solidFill>
                <a:latin typeface="Arimo" pitchFamily="34" charset="0"/>
                <a:ea typeface="Arimo" pitchFamily="34" charset="-122"/>
                <a:cs typeface="Arimo" pitchFamily="34" charset="-120"/>
              </a:rPr>
              <a:t>"Press R to Restart"</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just below the "GAME OVER" message.</a:t>
            </a:r>
            <a:endParaRPr lang="en-US" sz="1300" dirty="0"/>
          </a:p>
        </p:txBody>
      </p:sp>
      <p:sp>
        <p:nvSpPr>
          <p:cNvPr id="9" name="Text 6"/>
          <p:cNvSpPr/>
          <p:nvPr/>
        </p:nvSpPr>
        <p:spPr>
          <a:xfrm>
            <a:off x="596384" y="6263640"/>
            <a:ext cx="4201478" cy="44386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latin typeface="Arimo" pitchFamily="34" charset="0"/>
                <a:ea typeface="Arimo" pitchFamily="34" charset="-122"/>
                <a:cs typeface="Arimo" pitchFamily="34" charset="-120"/>
              </a:rPr>
              <a:t>The </a:t>
            </a:r>
            <a:pPr algn="l"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HEIGHT // 2 + 30</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ensures that the "Press R to Restart" message is placed slightly below the "GAME OVER" message.</a:t>
            </a:r>
            <a:endParaRPr lang="en-US" sz="1300" dirty="0"/>
          </a:p>
        </p:txBody>
      </p:sp>
      <p:sp>
        <p:nvSpPr>
          <p:cNvPr id="10" name="Text 7"/>
          <p:cNvSpPr/>
          <p:nvPr/>
        </p:nvSpPr>
        <p:spPr>
          <a:xfrm>
            <a:off x="596384" y="6767036"/>
            <a:ext cx="4201478" cy="43624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latin typeface="Arimo" pitchFamily="34" charset="0"/>
                <a:ea typeface="Arimo" pitchFamily="34" charset="-122"/>
                <a:cs typeface="Arimo" pitchFamily="34" charset="-120"/>
              </a:rPr>
              <a:t>This text is displayed in yellow with the font set to Arial and size 16, prompting the player to press "R" to restart the game.</a:t>
            </a:r>
            <a:endParaRPr lang="en-US" sz="1300" dirty="0"/>
          </a:p>
        </p:txBody>
      </p:sp>
      <p:sp>
        <p:nvSpPr>
          <p:cNvPr id="11" name="Text 8"/>
          <p:cNvSpPr/>
          <p:nvPr/>
        </p:nvSpPr>
        <p:spPr>
          <a:xfrm>
            <a:off x="596384" y="7262813"/>
            <a:ext cx="4201478" cy="44386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latin typeface="Arimo" pitchFamily="34" charset="0"/>
                <a:ea typeface="Arimo" pitchFamily="34" charset="-122"/>
                <a:cs typeface="Arimo" pitchFamily="34" charset="-120"/>
              </a:rPr>
              <a:t>Like the previous message, this is tagged with </a:t>
            </a:r>
            <a:pPr algn="l"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tags="game_over"</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to help with identification and management.</a:t>
            </a:r>
            <a:endParaRPr lang="en-US" sz="1300" dirty="0"/>
          </a:p>
        </p:txBody>
      </p:sp>
      <p:pic>
        <p:nvPicPr>
          <p:cNvPr id="12" name="Image 1" descr="preencoded.png">    </p:cNvPr>
          <p:cNvPicPr>
            <a:picLocks noChangeAspect="1"/>
          </p:cNvPicPr>
          <p:nvPr/>
        </p:nvPicPr>
        <p:blipFill>
          <a:blip r:embed="rId2"/>
          <a:stretch>
            <a:fillRect/>
          </a:stretch>
        </p:blipFill>
        <p:spPr>
          <a:xfrm>
            <a:off x="5221248" y="1448276"/>
            <a:ext cx="3156466" cy="1257419"/>
          </a:xfrm>
          <a:prstGeom prst="rect">
            <a:avLst/>
          </a:prstGeom>
        </p:spPr>
      </p:pic>
      <p:sp>
        <p:nvSpPr>
          <p:cNvPr id="13" name="Text 9"/>
          <p:cNvSpPr/>
          <p:nvPr/>
        </p:nvSpPr>
        <p:spPr>
          <a:xfrm>
            <a:off x="5221248" y="2897386"/>
            <a:ext cx="4201478" cy="1385530"/>
          </a:xfrm>
          <a:prstGeom prst="rect">
            <a:avLst/>
          </a:prstGeom>
          <a:noFill/>
          <a:ln/>
        </p:spPr>
        <p:txBody>
          <a:bodyPr wrap="square" lIns="0" tIns="0" rIns="0" bIns="0" rtlCol="0" anchor="t"/>
          <a:lstStyle/>
          <a:p>
            <a:pPr indent="0" marL="0">
              <a:lnSpc>
                <a:spcPts val="2100"/>
              </a:lnSpc>
              <a:buNone/>
            </a:pPr>
            <a:r>
              <a:rPr lang="en-US" sz="1300" dirty="0">
                <a:solidFill>
                  <a:srgbClr val="2A2742"/>
                </a:solidFill>
                <a:latin typeface="Arimo" pitchFamily="34" charset="0"/>
                <a:ea typeface="Arimo" pitchFamily="34" charset="-122"/>
                <a:cs typeface="Arimo" pitchFamily="34" charset="-120"/>
              </a:rPr>
              <a:t>This line binds the "r" key to the </a:t>
            </a:r>
            <a:pPr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reset_game()</a:t>
            </a:r>
            <a:pPr indent="0" marL="0">
              <a:lnSpc>
                <a:spcPts val="2100"/>
              </a:lnSpc>
              <a:buNone/>
            </a:pPr>
            <a:r>
              <a:rPr lang="en-US" sz="1300" dirty="0">
                <a:solidFill>
                  <a:srgbClr val="2A2742"/>
                </a:solidFill>
                <a:latin typeface="Arimo" pitchFamily="34" charset="0"/>
                <a:ea typeface="Arimo" pitchFamily="34" charset="-122"/>
                <a:cs typeface="Arimo" pitchFamily="34" charset="-120"/>
              </a:rPr>
              <a:t> function, so when the player presses "r" on the keyboard, the game will reset. The </a:t>
            </a:r>
            <a:pPr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lambda</a:t>
            </a:r>
            <a:pPr indent="0" marL="0">
              <a:lnSpc>
                <a:spcPts val="2100"/>
              </a:lnSpc>
              <a:buNone/>
            </a:pPr>
            <a:r>
              <a:rPr lang="en-US" sz="1300" dirty="0">
                <a:solidFill>
                  <a:srgbClr val="2A2742"/>
                </a:solidFill>
                <a:latin typeface="Arimo" pitchFamily="34" charset="0"/>
                <a:ea typeface="Arimo" pitchFamily="34" charset="-122"/>
                <a:cs typeface="Arimo" pitchFamily="34" charset="-120"/>
              </a:rPr>
              <a:t> function is used to trigger the </a:t>
            </a:r>
            <a:pPr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reset_game()</a:t>
            </a:r>
            <a:pPr indent="0" marL="0">
              <a:lnSpc>
                <a:spcPts val="2100"/>
              </a:lnSpc>
              <a:buNone/>
            </a:pPr>
            <a:r>
              <a:rPr lang="en-US" sz="1300" dirty="0">
                <a:solidFill>
                  <a:srgbClr val="2A2742"/>
                </a:solidFill>
                <a:latin typeface="Arimo" pitchFamily="34" charset="0"/>
                <a:ea typeface="Arimo" pitchFamily="34" charset="-122"/>
                <a:cs typeface="Arimo" pitchFamily="34" charset="-120"/>
              </a:rPr>
              <a:t> function in response to the key press event.//162.</a:t>
            </a:r>
            <a:endParaRPr lang="en-US" sz="1300" dirty="0"/>
          </a:p>
        </p:txBody>
      </p:sp>
      <p:sp>
        <p:nvSpPr>
          <p:cNvPr id="14" name="Text 10"/>
          <p:cNvSpPr/>
          <p:nvPr/>
        </p:nvSpPr>
        <p:spPr>
          <a:xfrm>
            <a:off x="5221248" y="4436269"/>
            <a:ext cx="4201478" cy="1642824"/>
          </a:xfrm>
          <a:prstGeom prst="rect">
            <a:avLst/>
          </a:prstGeom>
          <a:noFill/>
          <a:ln/>
        </p:spPr>
        <p:txBody>
          <a:bodyPr wrap="square" lIns="0" tIns="0" rIns="0" bIns="0" rtlCol="0" anchor="t"/>
          <a:lstStyle/>
          <a:p>
            <a:pPr indent="0" marL="0">
              <a:lnSpc>
                <a:spcPts val="2100"/>
              </a:lnSpc>
              <a:buNone/>
            </a:pPr>
            <a:r>
              <a:rPr lang="en-US" sz="1300" dirty="0">
                <a:solidFill>
                  <a:srgbClr val="2A2742"/>
                </a:solidFill>
                <a:latin typeface="Arimo" pitchFamily="34" charset="0"/>
                <a:ea typeface="Arimo" pitchFamily="34" charset="-122"/>
                <a:cs typeface="Arimo" pitchFamily="34" charset="-120"/>
              </a:rPr>
              <a:t>The </a:t>
            </a:r>
            <a:pPr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change_direction()</a:t>
            </a:r>
            <a:pPr indent="0" marL="0">
              <a:lnSpc>
                <a:spcPts val="2100"/>
              </a:lnSpc>
              <a:buNone/>
            </a:pPr>
            <a:r>
              <a:rPr lang="en-US" sz="1300" dirty="0">
                <a:solidFill>
                  <a:srgbClr val="2A2742"/>
                </a:solidFill>
                <a:latin typeface="Arimo" pitchFamily="34" charset="0"/>
                <a:ea typeface="Arimo" pitchFamily="34" charset="-122"/>
                <a:cs typeface="Arimo" pitchFamily="34" charset="-120"/>
              </a:rPr>
              <a:t> function updates the snake's movement direction based on the player's keyboard input. It ensures the snake cannot move directly in the opposite direction, preventing self-collisions. It responds to the arrow keys: "Up", "Down", "Left", and "Right".</a:t>
            </a:r>
            <a:endParaRPr lang="en-US" sz="1300" dirty="0"/>
          </a:p>
        </p:txBody>
      </p:sp>
      <p:pic>
        <p:nvPicPr>
          <p:cNvPr id="15" name="Image 2" descr="preencoded.png">    </p:cNvPr>
          <p:cNvPicPr>
            <a:picLocks noChangeAspect="1"/>
          </p:cNvPicPr>
          <p:nvPr/>
        </p:nvPicPr>
        <p:blipFill>
          <a:blip r:embed="rId3"/>
          <a:stretch>
            <a:fillRect/>
          </a:stretch>
        </p:blipFill>
        <p:spPr>
          <a:xfrm>
            <a:off x="9846112" y="1448276"/>
            <a:ext cx="3156466" cy="1527453"/>
          </a:xfrm>
          <a:prstGeom prst="rect">
            <a:avLst/>
          </a:prstGeom>
        </p:spPr>
      </p:pic>
      <p:sp>
        <p:nvSpPr>
          <p:cNvPr id="16" name="Text 11"/>
          <p:cNvSpPr/>
          <p:nvPr/>
        </p:nvSpPr>
        <p:spPr>
          <a:xfrm>
            <a:off x="9846112" y="3167420"/>
            <a:ext cx="4201478" cy="825222"/>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latin typeface="Arimo" pitchFamily="34" charset="0"/>
                <a:ea typeface="Arimo" pitchFamily="34" charset="-122"/>
                <a:cs typeface="Arimo" pitchFamily="34" charset="-120"/>
              </a:rPr>
              <a:t>The </a:t>
            </a:r>
            <a:pPr algn="l"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start_game()</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function starts the game when the Enter key is pressed, removes the start message, and begins moving the snake.</a:t>
            </a:r>
            <a:endParaRPr lang="en-US" sz="1300" dirty="0"/>
          </a:p>
        </p:txBody>
      </p:sp>
      <p:sp>
        <p:nvSpPr>
          <p:cNvPr id="17" name="Text 12"/>
          <p:cNvSpPr/>
          <p:nvPr/>
        </p:nvSpPr>
        <p:spPr>
          <a:xfrm>
            <a:off x="9846112" y="4052173"/>
            <a:ext cx="4201478" cy="1097756"/>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latin typeface="Arimo" pitchFamily="34" charset="0"/>
                <a:ea typeface="Arimo" pitchFamily="34" charset="-122"/>
                <a:cs typeface="Arimo" pitchFamily="34" charset="-120"/>
              </a:rPr>
              <a:t>The </a:t>
            </a:r>
            <a:pPr algn="l"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window.bind()</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methods link the keyboard events to their respective functions: the </a:t>
            </a:r>
            <a:pPr algn="l" indent="0" marL="0">
              <a:lnSpc>
                <a:spcPts val="2100"/>
              </a:lnSpc>
              <a:buNone/>
            </a:pPr>
            <a:r>
              <a:rPr lang="en-US" sz="1300" b="1" dirty="0">
                <a:solidFill>
                  <a:srgbClr val="2A2742"/>
                </a:solidFill>
                <a:latin typeface="Arimo" pitchFamily="34" charset="0"/>
                <a:ea typeface="Arimo" pitchFamily="34" charset="-122"/>
                <a:cs typeface="Arimo" pitchFamily="34" charset="-120"/>
              </a:rPr>
              <a:t>Arrow keys</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to change the snake's direction, and the </a:t>
            </a:r>
            <a:pPr algn="l" indent="0" marL="0">
              <a:lnSpc>
                <a:spcPts val="2100"/>
              </a:lnSpc>
              <a:buNone/>
            </a:pPr>
            <a:r>
              <a:rPr lang="en-US" sz="1300" b="1" dirty="0">
                <a:solidFill>
                  <a:srgbClr val="2A2742"/>
                </a:solidFill>
                <a:latin typeface="Arimo" pitchFamily="34" charset="0"/>
                <a:ea typeface="Arimo" pitchFamily="34" charset="-122"/>
                <a:cs typeface="Arimo" pitchFamily="34" charset="-120"/>
              </a:rPr>
              <a:t>Enter key</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to start the game.</a:t>
            </a:r>
            <a:endParaRPr lang="en-US" sz="1300" dirty="0"/>
          </a:p>
        </p:txBody>
      </p:sp>
      <p:sp>
        <p:nvSpPr>
          <p:cNvPr id="18" name="Text 13"/>
          <p:cNvSpPr/>
          <p:nvPr/>
        </p:nvSpPr>
        <p:spPr>
          <a:xfrm>
            <a:off x="9846112" y="5209461"/>
            <a:ext cx="4201478" cy="832842"/>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2A2742"/>
                </a:solidFill>
                <a:latin typeface="Arimo" pitchFamily="34" charset="0"/>
                <a:ea typeface="Arimo" pitchFamily="34" charset="-122"/>
                <a:cs typeface="Arimo" pitchFamily="34" charset="-120"/>
              </a:rPr>
              <a:t>The game is initialized with </a:t>
            </a:r>
            <a:pPr algn="l"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reset_game()</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 and then runs in the Tkinter event loop using </a:t>
            </a:r>
            <a:pPr algn="l" indent="0" marL="0">
              <a:lnSpc>
                <a:spcPts val="2100"/>
              </a:lnSpc>
              <a:buNone/>
            </a:pPr>
            <a:r>
              <a:rPr lang="en-US" sz="1300" dirty="0">
                <a:solidFill>
                  <a:srgbClr val="2A2742"/>
                </a:solidFill>
                <a:highlight>
                  <a:srgbClr val="D7D2F9"/>
                </a:highlight>
                <a:latin typeface="Consolas" pitchFamily="34" charset="0"/>
                <a:ea typeface="Consolas" pitchFamily="34" charset="-122"/>
                <a:cs typeface="Consolas" pitchFamily="34" charset="-120"/>
              </a:rPr>
              <a:t>window.mainloop()</a:t>
            </a:r>
            <a:pPr algn="l" indent="0" marL="0">
              <a:lnSpc>
                <a:spcPts val="2100"/>
              </a:lnSpc>
              <a:buNone/>
            </a:pPr>
            <a:r>
              <a:rPr lang="en-US" sz="1300" dirty="0">
                <a:solidFill>
                  <a:srgbClr val="2A2742"/>
                </a:solidFill>
                <a:latin typeface="Arimo" pitchFamily="34" charset="0"/>
                <a:ea typeface="Arimo" pitchFamily="34" charset="-122"/>
                <a:cs typeface="Arimo" pitchFamily="34" charset="-120"/>
              </a:rPr>
              <a:t>.</a:t>
            </a:r>
            <a:endParaRPr lang="en-US" sz="1300" dirty="0"/>
          </a:p>
        </p:txBody>
      </p:sp>
      <p:sp>
        <p:nvSpPr>
          <p:cNvPr id="19" name="Text 14"/>
          <p:cNvSpPr/>
          <p:nvPr/>
        </p:nvSpPr>
        <p:spPr>
          <a:xfrm>
            <a:off x="9846112" y="6195655"/>
            <a:ext cx="4201478" cy="272534"/>
          </a:xfrm>
          <a:prstGeom prst="rect">
            <a:avLst/>
          </a:prstGeom>
          <a:noFill/>
          <a:ln/>
        </p:spPr>
        <p:txBody>
          <a:bodyPr wrap="none" lIns="0" tIns="0" rIns="0" bIns="0" rtlCol="0" anchor="t"/>
          <a:lstStyle/>
          <a:p>
            <a:pPr indent="0" marL="0">
              <a:lnSpc>
                <a:spcPts val="2100"/>
              </a:lnSpc>
              <a:buNone/>
            </a:pP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Brygada 1918 Bold" pitchFamily="34" charset="0"/>
                <a:ea typeface="Brygada 1918 Bold" pitchFamily="34" charset="-122"/>
                <a:cs typeface="Brygada 1918 Bold" pitchFamily="34" charset="-120"/>
              </a:rPr>
              <a:t>Conclusion and Next Steps for Exploration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Congratulations! You've successfully built a classic Snake game. Next steps include expanding on the game's features and exploring more advanced concepts. Consider adding features like: - Different difficulty levels - Power-ups - Multiple player mode - Sound effects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924800" y="1066800"/>
            <a:ext cx="6096000" cy="6096000"/>
          </a:xfrm>
          <a:prstGeom prst="rect">
            <a:avLst/>
          </a:prstGeom>
        </p:spPr>
      </p:pic>
      <p:sp>
        <p:nvSpPr>
          <p:cNvPr id="4" name="Text 0"/>
          <p:cNvSpPr/>
          <p:nvPr/>
        </p:nvSpPr>
        <p:spPr>
          <a:xfrm>
            <a:off x="793790" y="340887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Brygada 1918 Bold" pitchFamily="34" charset="0"/>
                <a:ea typeface="Brygada 1918 Bold" pitchFamily="34" charset="-122"/>
                <a:cs typeface="Brygada 1918 Bold" pitchFamily="34" charset="-120"/>
              </a:rPr>
              <a:t>Thank YOU!!</a:t>
            </a:r>
            <a:endParaRPr lang="en-US" sz="4450" dirty="0"/>
          </a:p>
        </p:txBody>
      </p:sp>
      <p:sp>
        <p:nvSpPr>
          <p:cNvPr id="5" name="Text 1"/>
          <p:cNvSpPr/>
          <p:nvPr/>
        </p:nvSpPr>
        <p:spPr>
          <a:xfrm>
            <a:off x="793790" y="4457819"/>
            <a:ext cx="57276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766768"/>
            <a:ext cx="6244709" cy="4695944"/>
          </a:xfrm>
          <a:prstGeom prst="rect">
            <a:avLst/>
          </a:prstGeom>
        </p:spPr>
      </p:pic>
      <p:sp>
        <p:nvSpPr>
          <p:cNvPr id="3" name="Text 0"/>
          <p:cNvSpPr/>
          <p:nvPr/>
        </p:nvSpPr>
        <p:spPr>
          <a:xfrm>
            <a:off x="7599521" y="2875955"/>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Brygada 1918 Bold" pitchFamily="34" charset="0"/>
                <a:ea typeface="Brygada 1918 Bold" pitchFamily="34" charset="-122"/>
                <a:cs typeface="Brygada 1918 Bold" pitchFamily="34" charset="-120"/>
              </a:rPr>
              <a:t>Team Names:</a:t>
            </a:r>
            <a:endParaRPr lang="en-US" sz="4450" dirty="0"/>
          </a:p>
        </p:txBody>
      </p:sp>
      <p:sp>
        <p:nvSpPr>
          <p:cNvPr id="4" name="Text 1"/>
          <p:cNvSpPr/>
          <p:nvPr/>
        </p:nvSpPr>
        <p:spPr>
          <a:xfrm>
            <a:off x="7599521" y="3811548"/>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2A2742"/>
                </a:solidFill>
                <a:latin typeface="Arimo" pitchFamily="34" charset="0"/>
                <a:ea typeface="Arimo" pitchFamily="34" charset="-122"/>
                <a:cs typeface="Arimo" pitchFamily="34" charset="-120"/>
              </a:rPr>
              <a:t>Rafat Ashraf Koliab Abdelmaged ( 2200840)</a:t>
            </a:r>
            <a:endParaRPr lang="en-US" sz="1750" dirty="0"/>
          </a:p>
        </p:txBody>
      </p:sp>
      <p:sp>
        <p:nvSpPr>
          <p:cNvPr id="5" name="Text 2"/>
          <p:cNvSpPr/>
          <p:nvPr/>
        </p:nvSpPr>
        <p:spPr>
          <a:xfrm>
            <a:off x="7599521" y="4253746"/>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2A2742"/>
                </a:solidFill>
                <a:latin typeface="Arimo" pitchFamily="34" charset="0"/>
                <a:ea typeface="Arimo" pitchFamily="34" charset="-122"/>
                <a:cs typeface="Arimo" pitchFamily="34" charset="-120"/>
              </a:rPr>
              <a:t>Alaa Ahmed Ramadan ( 2200917)</a:t>
            </a:r>
            <a:endParaRPr lang="en-US" sz="1750" dirty="0"/>
          </a:p>
        </p:txBody>
      </p:sp>
      <p:sp>
        <p:nvSpPr>
          <p:cNvPr id="6" name="Text 3"/>
          <p:cNvSpPr/>
          <p:nvPr/>
        </p:nvSpPr>
        <p:spPr>
          <a:xfrm>
            <a:off x="7599521" y="4695944"/>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2A2742"/>
                </a:solidFill>
                <a:latin typeface="Arimo" pitchFamily="34" charset="0"/>
                <a:ea typeface="Arimo" pitchFamily="34" charset="-122"/>
                <a:cs typeface="Arimo" pitchFamily="34" charset="-120"/>
              </a:rPr>
              <a:t>Mayada Muhammad Abd El.Qader (2202071)</a:t>
            </a:r>
            <a:endParaRPr lang="en-US" sz="1750" dirty="0"/>
          </a:p>
        </p:txBody>
      </p:sp>
      <p:sp>
        <p:nvSpPr>
          <p:cNvPr id="7" name="Text 4"/>
          <p:cNvSpPr/>
          <p:nvPr/>
        </p:nvSpPr>
        <p:spPr>
          <a:xfrm>
            <a:off x="7599521" y="5138142"/>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dirty="0">
                <a:solidFill>
                  <a:srgbClr val="2A2742"/>
                </a:solidFill>
                <a:latin typeface="Arimo" pitchFamily="34" charset="0"/>
                <a:ea typeface="Arimo" pitchFamily="34" charset="-122"/>
                <a:cs typeface="Arimo" pitchFamily="34" charset="-120"/>
              </a:rPr>
              <a:t>Shimaa Ramadan Mohamed (2201976)</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10656927"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Brygada 1918 Bold" pitchFamily="34" charset="0"/>
                <a:ea typeface="Brygada 1918 Bold" pitchFamily="34" charset="-122"/>
                <a:cs typeface="Brygada 1918 Bold" pitchFamily="34" charset="-120"/>
              </a:rPr>
              <a:t>Understanding the Mechanics of Snake</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Brygada 1918 Bold" pitchFamily="34" charset="0"/>
                <a:ea typeface="Brygada 1918 Bold" pitchFamily="34" charset="-122"/>
                <a:cs typeface="Brygada 1918 Bold" pitchFamily="34" charset="-120"/>
              </a:rPr>
              <a:t>Objective</a:t>
            </a:r>
            <a:endParaRPr lang="en-US" sz="2200" dirty="0"/>
          </a:p>
        </p:txBody>
      </p:sp>
      <p:sp>
        <p:nvSpPr>
          <p:cNvPr id="4" name="Text 2"/>
          <p:cNvSpPr/>
          <p:nvPr/>
        </p:nvSpPr>
        <p:spPr>
          <a:xfrm>
            <a:off x="793790" y="4215408"/>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goal of the Snake game is to maneuver a snake through a grid, eating food and growing longer while avoiding collisions with itself or the boundaries of the game area.</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Brygada 1918 Bold" pitchFamily="34" charset="0"/>
                <a:ea typeface="Brygada 1918 Bold" pitchFamily="34" charset="-122"/>
                <a:cs typeface="Brygada 1918 Bold" pitchFamily="34" charset="-120"/>
              </a:rPr>
              <a:t>Gameplay</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snake is controlled by the player, using directional keys to move the snake's head. Each time the snake eats food, it grows in length, making navigating the game progressively more challenging.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10591800" y="3459480"/>
            <a:ext cx="2590800" cy="1310640"/>
          </a:xfrm>
          <a:prstGeom prst="rect">
            <a:avLst/>
          </a:prstGeom>
        </p:spPr>
      </p:pic>
      <p:sp>
        <p:nvSpPr>
          <p:cNvPr id="4" name="Text 0"/>
          <p:cNvSpPr/>
          <p:nvPr/>
        </p:nvSpPr>
        <p:spPr>
          <a:xfrm>
            <a:off x="793790" y="1995011"/>
            <a:ext cx="7556421" cy="73342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highlight>
                  <a:srgbClr val="D7D2F9"/>
                </a:highlight>
                <a:latin typeface="Consolas" pitchFamily="34" charset="0"/>
                <a:ea typeface="Consolas" pitchFamily="34" charset="-122"/>
                <a:cs typeface="Consolas" pitchFamily="34" charset="-120"/>
              </a:rPr>
              <a:t>import tkinter as tk</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Imports the Tkinter library for creating graphical user interfaces (GUIs).</a:t>
            </a:r>
            <a:endParaRPr lang="en-US" sz="1750" dirty="0"/>
          </a:p>
        </p:txBody>
      </p:sp>
      <p:sp>
        <p:nvSpPr>
          <p:cNvPr id="5" name="Text 1"/>
          <p:cNvSpPr/>
          <p:nvPr/>
        </p:nvSpPr>
        <p:spPr>
          <a:xfrm>
            <a:off x="793790" y="2807732"/>
            <a:ext cx="7556421" cy="73342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highlight>
                  <a:srgbClr val="D7D2F9"/>
                </a:highlight>
                <a:latin typeface="Consolas" pitchFamily="34" charset="0"/>
                <a:ea typeface="Consolas" pitchFamily="34" charset="-122"/>
                <a:cs typeface="Consolas" pitchFamily="34" charset="-120"/>
              </a:rPr>
              <a:t>import random</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Imports the random module to generate random positions for food.</a:t>
            </a:r>
            <a:endParaRPr lang="en-US" sz="1750" dirty="0"/>
          </a:p>
        </p:txBody>
      </p:sp>
      <p:sp>
        <p:nvSpPr>
          <p:cNvPr id="6" name="Text 2"/>
          <p:cNvSpPr/>
          <p:nvPr/>
        </p:nvSpPr>
        <p:spPr>
          <a:xfrm>
            <a:off x="793790" y="362045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Game settings</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a:t>
            </a:r>
            <a:endParaRPr lang="en-US" sz="1750" dirty="0"/>
          </a:p>
        </p:txBody>
      </p:sp>
      <p:sp>
        <p:nvSpPr>
          <p:cNvPr id="7" name="Text 3"/>
          <p:cNvSpPr/>
          <p:nvPr/>
        </p:nvSpPr>
        <p:spPr>
          <a:xfrm>
            <a:off x="793790" y="4062651"/>
            <a:ext cx="7556421"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A2742"/>
                </a:solidFill>
                <a:highlight>
                  <a:srgbClr val="D7D2F9"/>
                </a:highlight>
                <a:latin typeface="Consolas" pitchFamily="34" charset="0"/>
                <a:ea typeface="Consolas" pitchFamily="34" charset="-122"/>
                <a:cs typeface="Consolas" pitchFamily="34" charset="-120"/>
              </a:rPr>
              <a:t>WIDTH = 800</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Sets the width of the game window.</a:t>
            </a:r>
            <a:endParaRPr lang="en-US" sz="1750" dirty="0"/>
          </a:p>
        </p:txBody>
      </p:sp>
      <p:sp>
        <p:nvSpPr>
          <p:cNvPr id="8" name="Text 4"/>
          <p:cNvSpPr/>
          <p:nvPr/>
        </p:nvSpPr>
        <p:spPr>
          <a:xfrm>
            <a:off x="793790" y="4512469"/>
            <a:ext cx="7556421" cy="37052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A2742"/>
                </a:solidFill>
                <a:highlight>
                  <a:srgbClr val="D7D2F9"/>
                </a:highlight>
                <a:latin typeface="Consolas" pitchFamily="34" charset="0"/>
                <a:ea typeface="Consolas" pitchFamily="34" charset="-122"/>
                <a:cs typeface="Consolas" pitchFamily="34" charset="-120"/>
              </a:rPr>
              <a:t>HEIGHT = 600</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Sets the height of the game window.</a:t>
            </a:r>
            <a:endParaRPr lang="en-US" sz="1750" dirty="0"/>
          </a:p>
        </p:txBody>
      </p:sp>
      <p:sp>
        <p:nvSpPr>
          <p:cNvPr id="9" name="Text 5"/>
          <p:cNvSpPr/>
          <p:nvPr/>
        </p:nvSpPr>
        <p:spPr>
          <a:xfrm>
            <a:off x="793790" y="4962287"/>
            <a:ext cx="7556421" cy="73342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highlight>
                  <a:srgbClr val="D7D2F9"/>
                </a:highlight>
                <a:latin typeface="Consolas" pitchFamily="34" charset="0"/>
                <a:ea typeface="Consolas" pitchFamily="34" charset="-122"/>
                <a:cs typeface="Consolas" pitchFamily="34" charset="-120"/>
              </a:rPr>
              <a:t>CELL_SIZE = 20</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Defines the size of each grid cell, used to draw both the snake and food.</a:t>
            </a:r>
            <a:endParaRPr lang="en-US" sz="1750" dirty="0"/>
          </a:p>
        </p:txBody>
      </p:sp>
      <p:sp>
        <p:nvSpPr>
          <p:cNvPr id="10" name="Text 6"/>
          <p:cNvSpPr/>
          <p:nvPr/>
        </p:nvSpPr>
        <p:spPr>
          <a:xfrm>
            <a:off x="793790" y="5950863"/>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6635" y="547330"/>
            <a:ext cx="4976455" cy="622102"/>
          </a:xfrm>
          <a:prstGeom prst="rect">
            <a:avLst/>
          </a:prstGeom>
          <a:noFill/>
          <a:ln/>
        </p:spPr>
        <p:txBody>
          <a:bodyPr wrap="none" lIns="0" tIns="0" rIns="0" bIns="0" rtlCol="0" anchor="t"/>
          <a:lstStyle/>
          <a:p>
            <a:pPr indent="0" marL="0">
              <a:lnSpc>
                <a:spcPts val="4850"/>
              </a:lnSpc>
              <a:buNone/>
            </a:pPr>
            <a:endParaRPr lang="en-US" sz="3900" dirty="0"/>
          </a:p>
        </p:txBody>
      </p:sp>
      <p:pic>
        <p:nvPicPr>
          <p:cNvPr id="3" name="Image 0" descr="preencoded.png">    </p:cNvPr>
          <p:cNvPicPr>
            <a:picLocks noChangeAspect="1"/>
          </p:cNvPicPr>
          <p:nvPr/>
        </p:nvPicPr>
        <p:blipFill>
          <a:blip r:embed="rId1"/>
          <a:stretch>
            <a:fillRect/>
          </a:stretch>
        </p:blipFill>
        <p:spPr>
          <a:xfrm>
            <a:off x="696635" y="1691759"/>
            <a:ext cx="3494603" cy="716875"/>
          </a:xfrm>
          <a:prstGeom prst="rect">
            <a:avLst/>
          </a:prstGeom>
        </p:spPr>
      </p:pic>
      <p:sp>
        <p:nvSpPr>
          <p:cNvPr id="4" name="Text 1"/>
          <p:cNvSpPr/>
          <p:nvPr/>
        </p:nvSpPr>
        <p:spPr>
          <a:xfrm>
            <a:off x="696635" y="2632472"/>
            <a:ext cx="4088130" cy="64460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window = tk.Tk()</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Initializes a new Tkinter window for the game.</a:t>
            </a:r>
            <a:endParaRPr lang="en-US" sz="1550" dirty="0"/>
          </a:p>
        </p:txBody>
      </p:sp>
      <p:sp>
        <p:nvSpPr>
          <p:cNvPr id="5" name="Text 2"/>
          <p:cNvSpPr/>
          <p:nvPr/>
        </p:nvSpPr>
        <p:spPr>
          <a:xfrm>
            <a:off x="696635" y="3346728"/>
            <a:ext cx="4088130" cy="64460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window.title("Snake Game")</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Sets the title of the game window.</a:t>
            </a:r>
            <a:endParaRPr lang="en-US" sz="1550" dirty="0"/>
          </a:p>
        </p:txBody>
      </p:sp>
      <p:sp>
        <p:nvSpPr>
          <p:cNvPr id="6" name="Text 3"/>
          <p:cNvSpPr/>
          <p:nvPr/>
        </p:nvSpPr>
        <p:spPr>
          <a:xfrm>
            <a:off x="696635" y="4060984"/>
            <a:ext cx="4088130" cy="963097"/>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canvas = tk.Canvas(...)</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Creates a drawing canvas where the game elements (snake, food, score) will be rendered.</a:t>
            </a:r>
            <a:endParaRPr lang="en-US" sz="1550" dirty="0"/>
          </a:p>
        </p:txBody>
      </p:sp>
      <p:sp>
        <p:nvSpPr>
          <p:cNvPr id="7" name="Text 4"/>
          <p:cNvSpPr/>
          <p:nvPr/>
        </p:nvSpPr>
        <p:spPr>
          <a:xfrm>
            <a:off x="696635" y="5093732"/>
            <a:ext cx="4088130" cy="64460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canvas.pack()</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Adds the canvas to the window and displays it.</a:t>
            </a:r>
            <a:endParaRPr lang="en-US" sz="1550" dirty="0"/>
          </a:p>
        </p:txBody>
      </p:sp>
      <p:pic>
        <p:nvPicPr>
          <p:cNvPr id="8" name="Image 1" descr="preencoded.png">    </p:cNvPr>
          <p:cNvPicPr>
            <a:picLocks noChangeAspect="1"/>
          </p:cNvPicPr>
          <p:nvPr/>
        </p:nvPicPr>
        <p:blipFill>
          <a:blip r:embed="rId2"/>
          <a:stretch>
            <a:fillRect/>
          </a:stretch>
        </p:blipFill>
        <p:spPr>
          <a:xfrm>
            <a:off x="5277922" y="1691759"/>
            <a:ext cx="3587710" cy="966073"/>
          </a:xfrm>
          <a:prstGeom prst="rect">
            <a:avLst/>
          </a:prstGeom>
        </p:spPr>
      </p:pic>
      <p:sp>
        <p:nvSpPr>
          <p:cNvPr id="9" name="Text 5"/>
          <p:cNvSpPr/>
          <p:nvPr/>
        </p:nvSpPr>
        <p:spPr>
          <a:xfrm>
            <a:off x="5277922" y="2881670"/>
            <a:ext cx="4088130" cy="963097"/>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snake</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A list of tuples that represent the coordinates of the snake's body. The snake starts with 3 segments.</a:t>
            </a:r>
            <a:endParaRPr lang="en-US" sz="1550" dirty="0"/>
          </a:p>
        </p:txBody>
      </p:sp>
      <p:sp>
        <p:nvSpPr>
          <p:cNvPr id="10" name="Text 6"/>
          <p:cNvSpPr/>
          <p:nvPr/>
        </p:nvSpPr>
        <p:spPr>
          <a:xfrm>
            <a:off x="5277922" y="3914418"/>
            <a:ext cx="4088130" cy="64460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snake_dir = "Right"</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The initial direction of the snake is set to "Right".</a:t>
            </a:r>
            <a:endParaRPr lang="en-US" sz="1550" dirty="0"/>
          </a:p>
        </p:txBody>
      </p:sp>
      <p:sp>
        <p:nvSpPr>
          <p:cNvPr id="11" name="Text 7"/>
          <p:cNvSpPr/>
          <p:nvPr/>
        </p:nvSpPr>
        <p:spPr>
          <a:xfrm>
            <a:off x="5277922" y="4628674"/>
            <a:ext cx="4088130" cy="64460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food = (200, 200)</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The initial position of the food.</a:t>
            </a:r>
            <a:endParaRPr lang="en-US" sz="1550" dirty="0"/>
          </a:p>
        </p:txBody>
      </p:sp>
      <p:sp>
        <p:nvSpPr>
          <p:cNvPr id="12" name="Text 8"/>
          <p:cNvSpPr/>
          <p:nvPr/>
        </p:nvSpPr>
        <p:spPr>
          <a:xfrm>
            <a:off x="5277922" y="5342930"/>
            <a:ext cx="4088130" cy="326112"/>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score = 0</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The starting score is 0.</a:t>
            </a:r>
            <a:endParaRPr lang="en-US" sz="1550" dirty="0"/>
          </a:p>
        </p:txBody>
      </p:sp>
      <p:sp>
        <p:nvSpPr>
          <p:cNvPr id="13" name="Text 9"/>
          <p:cNvSpPr/>
          <p:nvPr/>
        </p:nvSpPr>
        <p:spPr>
          <a:xfrm>
            <a:off x="5277922" y="5738693"/>
            <a:ext cx="4088130" cy="64460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game_started = False</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A flag to track whether the game has started.</a:t>
            </a:r>
            <a:endParaRPr lang="en-US" sz="1550" dirty="0"/>
          </a:p>
        </p:txBody>
      </p:sp>
      <p:sp>
        <p:nvSpPr>
          <p:cNvPr id="14" name="Text 10"/>
          <p:cNvSpPr/>
          <p:nvPr/>
        </p:nvSpPr>
        <p:spPr>
          <a:xfrm>
            <a:off x="5277922" y="6562368"/>
            <a:ext cx="4088130" cy="318492"/>
          </a:xfrm>
          <a:prstGeom prst="rect">
            <a:avLst/>
          </a:prstGeom>
          <a:noFill/>
          <a:ln/>
        </p:spPr>
        <p:txBody>
          <a:bodyPr wrap="none" lIns="0" tIns="0" rIns="0" bIns="0" rtlCol="0" anchor="t"/>
          <a:lstStyle/>
          <a:p>
            <a:pPr indent="0" marL="0">
              <a:lnSpc>
                <a:spcPts val="2500"/>
              </a:lnSpc>
              <a:buNone/>
            </a:pPr>
            <a:endParaRPr lang="en-US" sz="1550" dirty="0"/>
          </a:p>
        </p:txBody>
      </p:sp>
      <p:pic>
        <p:nvPicPr>
          <p:cNvPr id="15" name="Image 2" descr="preencoded.png">    </p:cNvPr>
          <p:cNvPicPr>
            <a:picLocks noChangeAspect="1"/>
          </p:cNvPicPr>
          <p:nvPr/>
        </p:nvPicPr>
        <p:blipFill>
          <a:blip r:embed="rId3"/>
          <a:stretch>
            <a:fillRect/>
          </a:stretch>
        </p:blipFill>
        <p:spPr>
          <a:xfrm>
            <a:off x="9859208" y="1691759"/>
            <a:ext cx="3494603" cy="1670209"/>
          </a:xfrm>
          <a:prstGeom prst="rect">
            <a:avLst/>
          </a:prstGeom>
        </p:spPr>
      </p:pic>
      <p:sp>
        <p:nvSpPr>
          <p:cNvPr id="16" name="Text 11"/>
          <p:cNvSpPr/>
          <p:nvPr/>
        </p:nvSpPr>
        <p:spPr>
          <a:xfrm>
            <a:off x="9859208" y="3585805"/>
            <a:ext cx="4088130" cy="64460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draw_snake()</a:t>
            </a:r>
            <a:pPr algn="l" indent="0" marL="0">
              <a:lnSpc>
                <a:spcPts val="2500"/>
              </a:lnSpc>
              <a:buNone/>
            </a:pPr>
            <a:r>
              <a:rPr lang="en-US" sz="1550" dirty="0">
                <a:solidFill>
                  <a:srgbClr val="2A2742"/>
                </a:solidFill>
                <a:latin typeface="Arimo" pitchFamily="34" charset="0"/>
                <a:ea typeface="Arimo" pitchFamily="34" charset="-122"/>
                <a:cs typeface="Arimo" pitchFamily="34" charset="-120"/>
              </a:rPr>
              <a:t>: A function to draw the snake on the canvas.</a:t>
            </a:r>
            <a:endParaRPr lang="en-US" sz="1550" dirty="0"/>
          </a:p>
        </p:txBody>
      </p:sp>
      <p:sp>
        <p:nvSpPr>
          <p:cNvPr id="17" name="Text 12"/>
          <p:cNvSpPr/>
          <p:nvPr/>
        </p:nvSpPr>
        <p:spPr>
          <a:xfrm>
            <a:off x="9859208" y="4300061"/>
            <a:ext cx="4088130" cy="644604"/>
          </a:xfrm>
          <a:prstGeom prst="rect">
            <a:avLst/>
          </a:prstGeom>
          <a:noFill/>
          <a:ln/>
        </p:spPr>
        <p:txBody>
          <a:bodyPr wrap="square" lIns="0" tIns="0" rIns="0" bIns="0" rtlCol="0" anchor="t"/>
          <a:lstStyle/>
          <a:p>
            <a:pPr algn="l" lvl="1" marL="685800" indent="-342900">
              <a:lnSpc>
                <a:spcPts val="2500"/>
              </a:lnSpc>
              <a:buSzPct val="100000"/>
              <a:buChar char="•"/>
            </a:pPr>
            <a:r>
              <a:rPr lang="en-US" sz="1550" dirty="0">
                <a:solidFill>
                  <a:srgbClr val="2A2742"/>
                </a:solidFill>
                <a:highlight>
                  <a:srgbClr val="D7D2F9"/>
                </a:highlight>
                <a:latin typeface="Consolas" pitchFamily="34" charset="0"/>
                <a:ea typeface="Consolas" pitchFamily="34" charset="-122"/>
                <a:cs typeface="Consolas" pitchFamily="34" charset="-120"/>
              </a:rPr>
              <a:t>canvas.delete("snake")</a:t>
            </a:r>
            <a:pPr algn="l" lvl="1" indent="0" marL="0">
              <a:lnSpc>
                <a:spcPts val="2500"/>
              </a:lnSpc>
              <a:buNone/>
            </a:pPr>
            <a:r>
              <a:rPr lang="en-US" sz="1550" dirty="0">
                <a:solidFill>
                  <a:srgbClr val="2A2742"/>
                </a:solidFill>
                <a:latin typeface="Arimo" pitchFamily="34" charset="0"/>
                <a:ea typeface="Arimo" pitchFamily="34" charset="-122"/>
                <a:cs typeface="Arimo" pitchFamily="34" charset="-120"/>
              </a:rPr>
              <a:t>: Clears any existing snake drawing.</a:t>
            </a:r>
            <a:endParaRPr lang="en-US" sz="1550" dirty="0"/>
          </a:p>
        </p:txBody>
      </p:sp>
      <p:sp>
        <p:nvSpPr>
          <p:cNvPr id="18" name="Text 13"/>
          <p:cNvSpPr/>
          <p:nvPr/>
        </p:nvSpPr>
        <p:spPr>
          <a:xfrm>
            <a:off x="9859208" y="5014317"/>
            <a:ext cx="4088130" cy="963097"/>
          </a:xfrm>
          <a:prstGeom prst="rect">
            <a:avLst/>
          </a:prstGeom>
          <a:noFill/>
          <a:ln/>
        </p:spPr>
        <p:txBody>
          <a:bodyPr wrap="square" lIns="0" tIns="0" rIns="0" bIns="0" rtlCol="0" anchor="t"/>
          <a:lstStyle/>
          <a:p>
            <a:pPr algn="l" lvl="1" marL="685800" indent="-342900">
              <a:lnSpc>
                <a:spcPts val="2500"/>
              </a:lnSpc>
              <a:buSzPct val="100000"/>
              <a:buChar char="•"/>
            </a:pPr>
            <a:r>
              <a:rPr lang="en-US" sz="1550" b="1" dirty="0">
                <a:solidFill>
                  <a:srgbClr val="2A2742"/>
                </a:solidFill>
                <a:latin typeface="Arimo" pitchFamily="34" charset="0"/>
                <a:ea typeface="Arimo" pitchFamily="34" charset="-122"/>
                <a:cs typeface="Arimo" pitchFamily="34" charset="-120"/>
              </a:rPr>
              <a:t>Head</a:t>
            </a:r>
            <a:pPr algn="l" lvl="1" indent="0" marL="0">
              <a:lnSpc>
                <a:spcPts val="2500"/>
              </a:lnSpc>
              <a:buNone/>
            </a:pPr>
            <a:r>
              <a:rPr lang="en-US" sz="1550" dirty="0">
                <a:solidFill>
                  <a:srgbClr val="2A2742"/>
                </a:solidFill>
                <a:latin typeface="Arimo" pitchFamily="34" charset="0"/>
                <a:ea typeface="Arimo" pitchFamily="34" charset="-122"/>
                <a:cs typeface="Arimo" pitchFamily="34" charset="-120"/>
              </a:rPr>
              <a:t>: The first segment of the snake is drawn with a different color (</a:t>
            </a:r>
            <a:pPr algn="l" lvl="1" indent="0" marL="0">
              <a:lnSpc>
                <a:spcPts val="2500"/>
              </a:lnSpc>
              <a:buNone/>
            </a:pPr>
            <a:r>
              <a:rPr lang="en-US" sz="1550" dirty="0">
                <a:solidFill>
                  <a:srgbClr val="2A2742"/>
                </a:solidFill>
                <a:highlight>
                  <a:srgbClr val="D7D2F9"/>
                </a:highlight>
                <a:latin typeface="Consolas" pitchFamily="34" charset="0"/>
                <a:ea typeface="Consolas" pitchFamily="34" charset="-122"/>
                <a:cs typeface="Consolas" pitchFamily="34" charset="-120"/>
              </a:rPr>
              <a:t>#CDC1FF</a:t>
            </a:r>
            <a:pPr algn="l" lvl="1" indent="0" marL="0">
              <a:lnSpc>
                <a:spcPts val="2500"/>
              </a:lnSpc>
              <a:buNone/>
            </a:pPr>
            <a:r>
              <a:rPr lang="en-US" sz="1550" dirty="0">
                <a:solidFill>
                  <a:srgbClr val="2A2742"/>
                </a:solidFill>
                <a:latin typeface="Arimo" pitchFamily="34" charset="0"/>
                <a:ea typeface="Arimo" pitchFamily="34" charset="-122"/>
                <a:cs typeface="Arimo" pitchFamily="34" charset="-120"/>
              </a:rPr>
              <a:t>).</a:t>
            </a:r>
            <a:endParaRPr lang="en-US" sz="1550" dirty="0"/>
          </a:p>
        </p:txBody>
      </p:sp>
      <p:sp>
        <p:nvSpPr>
          <p:cNvPr id="19" name="Text 14"/>
          <p:cNvSpPr/>
          <p:nvPr/>
        </p:nvSpPr>
        <p:spPr>
          <a:xfrm>
            <a:off x="9859208" y="6047065"/>
            <a:ext cx="4088130" cy="963097"/>
          </a:xfrm>
          <a:prstGeom prst="rect">
            <a:avLst/>
          </a:prstGeom>
          <a:noFill/>
          <a:ln/>
        </p:spPr>
        <p:txBody>
          <a:bodyPr wrap="square" lIns="0" tIns="0" rIns="0" bIns="0" rtlCol="0" anchor="t"/>
          <a:lstStyle/>
          <a:p>
            <a:pPr algn="l" lvl="1" marL="685800" indent="-342900">
              <a:lnSpc>
                <a:spcPts val="2500"/>
              </a:lnSpc>
              <a:buSzPct val="100000"/>
              <a:buChar char="•"/>
            </a:pPr>
            <a:r>
              <a:rPr lang="en-US" sz="1550" b="1" dirty="0">
                <a:solidFill>
                  <a:srgbClr val="2A2742"/>
                </a:solidFill>
                <a:latin typeface="Arimo" pitchFamily="34" charset="0"/>
                <a:ea typeface="Arimo" pitchFamily="34" charset="-122"/>
                <a:cs typeface="Arimo" pitchFamily="34" charset="-120"/>
              </a:rPr>
              <a:t>Body</a:t>
            </a:r>
            <a:pPr algn="l" lvl="1" indent="0" marL="0">
              <a:lnSpc>
                <a:spcPts val="2500"/>
              </a:lnSpc>
              <a:buNone/>
            </a:pPr>
            <a:r>
              <a:rPr lang="en-US" sz="1550" dirty="0">
                <a:solidFill>
                  <a:srgbClr val="2A2742"/>
                </a:solidFill>
                <a:latin typeface="Arimo" pitchFamily="34" charset="0"/>
                <a:ea typeface="Arimo" pitchFamily="34" charset="-122"/>
                <a:cs typeface="Arimo" pitchFamily="34" charset="-120"/>
              </a:rPr>
              <a:t>: The remaining segments of the snake are drawn with the color </a:t>
            </a:r>
            <a:pPr algn="l" lvl="1" indent="0" marL="0">
              <a:lnSpc>
                <a:spcPts val="2500"/>
              </a:lnSpc>
              <a:buNone/>
            </a:pPr>
            <a:r>
              <a:rPr lang="en-US" sz="1550" dirty="0">
                <a:solidFill>
                  <a:srgbClr val="2A2742"/>
                </a:solidFill>
                <a:highlight>
                  <a:srgbClr val="D7D2F9"/>
                </a:highlight>
                <a:latin typeface="Consolas" pitchFamily="34" charset="0"/>
                <a:ea typeface="Consolas" pitchFamily="34" charset="-122"/>
                <a:cs typeface="Consolas" pitchFamily="34" charset="-120"/>
              </a:rPr>
              <a:t>#7F65D8</a:t>
            </a:r>
            <a:pPr algn="l" lvl="1" indent="0" marL="0">
              <a:lnSpc>
                <a:spcPts val="2500"/>
              </a:lnSpc>
              <a:buNone/>
            </a:pPr>
            <a:r>
              <a:rPr lang="en-US" sz="1550" dirty="0">
                <a:solidFill>
                  <a:srgbClr val="2A2742"/>
                </a:solidFill>
                <a:latin typeface="Arimo" pitchFamily="34" charset="0"/>
                <a:ea typeface="Arimo" pitchFamily="34" charset="-122"/>
                <a:cs typeface="Arimo" pitchFamily="34" charset="-120"/>
              </a:rPr>
              <a:t>.</a:t>
            </a:r>
            <a:endParaRPr lang="en-US" sz="1550" dirty="0"/>
          </a:p>
        </p:txBody>
      </p:sp>
      <p:sp>
        <p:nvSpPr>
          <p:cNvPr id="20" name="Text 15"/>
          <p:cNvSpPr/>
          <p:nvPr/>
        </p:nvSpPr>
        <p:spPr>
          <a:xfrm>
            <a:off x="9859208" y="7189232"/>
            <a:ext cx="4088130" cy="318492"/>
          </a:xfrm>
          <a:prstGeom prst="rect">
            <a:avLst/>
          </a:prstGeom>
          <a:noFill/>
          <a:ln/>
        </p:spPr>
        <p:txBody>
          <a:bodyPr wrap="none" lIns="0" tIns="0" rIns="0" bIns="0" rtlCol="0" anchor="t"/>
          <a:lstStyle/>
          <a:p>
            <a:pPr indent="0" marL="0">
              <a:lnSpc>
                <a:spcPts val="2500"/>
              </a:lnSpc>
              <a:buNone/>
            </a:pP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78600"/>
            <a:ext cx="5670590" cy="708779"/>
          </a:xfrm>
          <a:prstGeom prst="rect">
            <a:avLst/>
          </a:prstGeom>
          <a:noFill/>
          <a:ln/>
        </p:spPr>
        <p:txBody>
          <a:bodyPr wrap="none" lIns="0" tIns="0" rIns="0" bIns="0" rtlCol="0" anchor="t"/>
          <a:lstStyle/>
          <a:p>
            <a:pPr indent="0" marL="0">
              <a:lnSpc>
                <a:spcPts val="5550"/>
              </a:lnSpc>
              <a:buNone/>
            </a:pPr>
            <a:endParaRPr lang="en-US" sz="4450" dirty="0"/>
          </a:p>
        </p:txBody>
      </p:sp>
      <p:pic>
        <p:nvPicPr>
          <p:cNvPr id="3" name="Image 0" descr="preencoded.png">    </p:cNvPr>
          <p:cNvPicPr>
            <a:picLocks noChangeAspect="1"/>
          </p:cNvPicPr>
          <p:nvPr/>
        </p:nvPicPr>
        <p:blipFill>
          <a:blip r:embed="rId1"/>
          <a:stretch>
            <a:fillRect/>
          </a:stretch>
        </p:blipFill>
        <p:spPr>
          <a:xfrm>
            <a:off x="793790" y="2482691"/>
            <a:ext cx="3978116" cy="775097"/>
          </a:xfrm>
          <a:prstGeom prst="rect">
            <a:avLst/>
          </a:prstGeom>
        </p:spPr>
      </p:pic>
      <p:sp>
        <p:nvSpPr>
          <p:cNvPr id="4" name="Text 1"/>
          <p:cNvSpPr/>
          <p:nvPr/>
        </p:nvSpPr>
        <p:spPr>
          <a:xfrm>
            <a:off x="793790" y="3512939"/>
            <a:ext cx="3978116" cy="733425"/>
          </a:xfrm>
          <a:prstGeom prst="rect">
            <a:avLst/>
          </a:prstGeom>
          <a:noFill/>
          <a:ln/>
        </p:spPr>
        <p:txBody>
          <a:bodyPr wrap="square" lIns="0" tIns="0" rIns="0" bIns="0" rtlCol="0" anchor="t"/>
          <a:lstStyle/>
          <a:p>
            <a:pPr indent="0" marL="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draw_food()</a:t>
            </a:r>
            <a:pPr indent="0" marL="0">
              <a:lnSpc>
                <a:spcPts val="2850"/>
              </a:lnSpc>
              <a:buNone/>
            </a:pPr>
            <a:r>
              <a:rPr lang="en-US" sz="1750" dirty="0">
                <a:solidFill>
                  <a:srgbClr val="2A2742"/>
                </a:solidFill>
                <a:latin typeface="Arimo" pitchFamily="34" charset="0"/>
                <a:ea typeface="Arimo" pitchFamily="34" charset="-122"/>
                <a:cs typeface="Arimo" pitchFamily="34" charset="-120"/>
              </a:rPr>
              <a:t>: A function to draw the food on the canvas.</a:t>
            </a:r>
            <a:endParaRPr lang="en-US" sz="1750" dirty="0"/>
          </a:p>
        </p:txBody>
      </p:sp>
      <p:sp>
        <p:nvSpPr>
          <p:cNvPr id="5" name="Text 2"/>
          <p:cNvSpPr/>
          <p:nvPr/>
        </p:nvSpPr>
        <p:spPr>
          <a:xfrm>
            <a:off x="793790" y="4450437"/>
            <a:ext cx="3978116" cy="110394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highlight>
                  <a:srgbClr val="D7D2F9"/>
                </a:highlight>
                <a:latin typeface="Consolas" pitchFamily="34" charset="0"/>
                <a:ea typeface="Consolas" pitchFamily="34" charset="-122"/>
                <a:cs typeface="Consolas" pitchFamily="34" charset="-120"/>
              </a:rPr>
              <a:t>canvas.create_oval(...)</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Draws a circular food item with the color set by </a:t>
            </a:r>
            <a:pPr algn="l" indent="0" marL="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food_color</a:t>
            </a:r>
            <a:endParaRPr lang="en-US" sz="1750" dirty="0"/>
          </a:p>
        </p:txBody>
      </p:sp>
      <p:pic>
        <p:nvPicPr>
          <p:cNvPr id="6" name="Image 1" descr="preencoded.png">    </p:cNvPr>
          <p:cNvPicPr>
            <a:picLocks noChangeAspect="1"/>
          </p:cNvPicPr>
          <p:nvPr/>
        </p:nvPicPr>
        <p:blipFill>
          <a:blip r:embed="rId2"/>
          <a:stretch>
            <a:fillRect/>
          </a:stretch>
        </p:blipFill>
        <p:spPr>
          <a:xfrm>
            <a:off x="5332928" y="2482691"/>
            <a:ext cx="3978116" cy="2200037"/>
          </a:xfrm>
          <a:prstGeom prst="rect">
            <a:avLst/>
          </a:prstGeom>
        </p:spPr>
      </p:pic>
      <p:sp>
        <p:nvSpPr>
          <p:cNvPr id="7" name="Text 3"/>
          <p:cNvSpPr/>
          <p:nvPr/>
        </p:nvSpPr>
        <p:spPr>
          <a:xfrm>
            <a:off x="5332928" y="4937879"/>
            <a:ext cx="3978116" cy="733425"/>
          </a:xfrm>
          <a:prstGeom prst="rect">
            <a:avLst/>
          </a:prstGeom>
          <a:noFill/>
          <a:ln/>
        </p:spPr>
        <p:txBody>
          <a:bodyPr wrap="square" lIns="0" tIns="0" rIns="0" bIns="0" rtlCol="0" anchor="t"/>
          <a:lstStyle/>
          <a:p>
            <a:pPr indent="0" marL="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draw_score()</a:t>
            </a:r>
            <a:pPr indent="0" marL="0">
              <a:lnSpc>
                <a:spcPts val="2850"/>
              </a:lnSpc>
              <a:buNone/>
            </a:pPr>
            <a:r>
              <a:rPr lang="en-US" sz="1750" dirty="0">
                <a:solidFill>
                  <a:srgbClr val="2A2742"/>
                </a:solidFill>
                <a:latin typeface="Arimo" pitchFamily="34" charset="0"/>
                <a:ea typeface="Arimo" pitchFamily="34" charset="-122"/>
                <a:cs typeface="Arimo" pitchFamily="34" charset="-120"/>
              </a:rPr>
              <a:t>: A function to draw the score on the canvas.</a:t>
            </a:r>
            <a:endParaRPr lang="en-US" sz="1750" dirty="0"/>
          </a:p>
        </p:txBody>
      </p:sp>
      <p:sp>
        <p:nvSpPr>
          <p:cNvPr id="8" name="Text 4"/>
          <p:cNvSpPr/>
          <p:nvPr/>
        </p:nvSpPr>
        <p:spPr>
          <a:xfrm>
            <a:off x="5332928" y="5875377"/>
            <a:ext cx="3978116" cy="109632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highlight>
                  <a:srgbClr val="D7D2F9"/>
                </a:highlight>
                <a:latin typeface="Consolas" pitchFamily="34" charset="0"/>
                <a:ea typeface="Consolas" pitchFamily="34" charset="-122"/>
                <a:cs typeface="Consolas" pitchFamily="34" charset="-120"/>
              </a:rPr>
              <a:t>canvas.create_text(...)</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Draws the current score at the top left corner of the window.</a:t>
            </a:r>
            <a:endParaRPr lang="en-US" sz="1750" dirty="0"/>
          </a:p>
        </p:txBody>
      </p:sp>
      <p:pic>
        <p:nvPicPr>
          <p:cNvPr id="9" name="Image 2" descr="preencoded.png">    </p:cNvPr>
          <p:cNvPicPr>
            <a:picLocks noChangeAspect="1"/>
          </p:cNvPicPr>
          <p:nvPr/>
        </p:nvPicPr>
        <p:blipFill>
          <a:blip r:embed="rId3"/>
          <a:stretch>
            <a:fillRect/>
          </a:stretch>
        </p:blipFill>
        <p:spPr>
          <a:xfrm>
            <a:off x="9872067" y="2482691"/>
            <a:ext cx="3978116" cy="1010007"/>
          </a:xfrm>
          <a:prstGeom prst="rect">
            <a:avLst/>
          </a:prstGeom>
        </p:spPr>
      </p:pic>
      <p:sp>
        <p:nvSpPr>
          <p:cNvPr id="10" name="Text 5"/>
          <p:cNvSpPr/>
          <p:nvPr/>
        </p:nvSpPr>
        <p:spPr>
          <a:xfrm>
            <a:off x="9872067" y="3747849"/>
            <a:ext cx="3978116" cy="733425"/>
          </a:xfrm>
          <a:prstGeom prst="rect">
            <a:avLst/>
          </a:prstGeom>
          <a:noFill/>
          <a:ln/>
        </p:spPr>
        <p:txBody>
          <a:bodyPr wrap="square" lIns="0" tIns="0" rIns="0" bIns="0" rtlCol="0" anchor="t"/>
          <a:lstStyle/>
          <a:p>
            <a:pPr indent="0" marL="0">
              <a:lnSpc>
                <a:spcPts val="2850"/>
              </a:lnSpc>
              <a:buNone/>
            </a:pPr>
            <a:r>
              <a:rPr lang="en-US" sz="1750" dirty="0">
                <a:solidFill>
                  <a:srgbClr val="2A2742"/>
                </a:solidFill>
                <a:highlight>
                  <a:srgbClr val="D7D2F9"/>
                </a:highlight>
                <a:latin typeface="Consolas" pitchFamily="34" charset="0"/>
                <a:ea typeface="Consolas" pitchFamily="34" charset="-122"/>
                <a:cs typeface="Consolas" pitchFamily="34" charset="-120"/>
              </a:rPr>
              <a:t>move_snake()</a:t>
            </a:r>
            <a:pPr indent="0" marL="0">
              <a:lnSpc>
                <a:spcPts val="2850"/>
              </a:lnSpc>
              <a:buNone/>
            </a:pPr>
            <a:r>
              <a:rPr lang="en-US" sz="1750" dirty="0">
                <a:solidFill>
                  <a:srgbClr val="2A2742"/>
                </a:solidFill>
                <a:latin typeface="Arimo" pitchFamily="34" charset="0"/>
                <a:ea typeface="Arimo" pitchFamily="34" charset="-122"/>
                <a:cs typeface="Arimo" pitchFamily="34" charset="-120"/>
              </a:rPr>
              <a:t>: A function to move the snake in the direction it is facing.</a:t>
            </a:r>
            <a:endParaRPr lang="en-US" sz="1750" dirty="0"/>
          </a:p>
        </p:txBody>
      </p:sp>
      <p:sp>
        <p:nvSpPr>
          <p:cNvPr id="11" name="Text 6"/>
          <p:cNvSpPr/>
          <p:nvPr/>
        </p:nvSpPr>
        <p:spPr>
          <a:xfrm>
            <a:off x="9872067" y="4685348"/>
            <a:ext cx="3978116" cy="73342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A2742"/>
                </a:solidFill>
                <a:highlight>
                  <a:srgbClr val="D7D2F9"/>
                </a:highlight>
                <a:latin typeface="Consolas" pitchFamily="34" charset="0"/>
                <a:ea typeface="Consolas" pitchFamily="34" charset="-122"/>
                <a:cs typeface="Consolas" pitchFamily="34" charset="-120"/>
              </a:rPr>
              <a:t>if not game_started:</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The game will not move if it hasn't started.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9854" y="581263"/>
            <a:ext cx="7565112" cy="660559"/>
          </a:xfrm>
          <a:prstGeom prst="rect">
            <a:avLst/>
          </a:prstGeom>
          <a:noFill/>
          <a:ln/>
        </p:spPr>
        <p:txBody>
          <a:bodyPr wrap="none" lIns="0" tIns="0" rIns="0" bIns="0" rtlCol="0" anchor="t"/>
          <a:lstStyle/>
          <a:p>
            <a:pPr indent="0" marL="0">
              <a:lnSpc>
                <a:spcPts val="5200"/>
              </a:lnSpc>
              <a:buNone/>
            </a:pPr>
            <a:r>
              <a:rPr lang="en-US" sz="4150" b="1" dirty="0">
                <a:solidFill>
                  <a:srgbClr val="231971"/>
                </a:solidFill>
                <a:latin typeface="Brygada 1918 Bold" pitchFamily="34" charset="0"/>
                <a:ea typeface="Brygada 1918 Bold" pitchFamily="34" charset="-122"/>
                <a:cs typeface="Brygada 1918 Bold" pitchFamily="34" charset="-120"/>
              </a:rPr>
              <a:t>Updating the Snake's Position</a:t>
            </a:r>
            <a:endParaRPr lang="en-US" sz="4150" dirty="0"/>
          </a:p>
        </p:txBody>
      </p:sp>
      <p:pic>
        <p:nvPicPr>
          <p:cNvPr id="3" name="Image 0" descr="preencoded.png">    </p:cNvPr>
          <p:cNvPicPr>
            <a:picLocks noChangeAspect="1"/>
          </p:cNvPicPr>
          <p:nvPr/>
        </p:nvPicPr>
        <p:blipFill>
          <a:blip r:embed="rId1"/>
          <a:stretch>
            <a:fillRect/>
          </a:stretch>
        </p:blipFill>
        <p:spPr>
          <a:xfrm>
            <a:off x="739854" y="1796653"/>
            <a:ext cx="3764399" cy="1482685"/>
          </a:xfrm>
          <a:prstGeom prst="rect">
            <a:avLst/>
          </a:prstGeom>
        </p:spPr>
      </p:pic>
      <p:sp>
        <p:nvSpPr>
          <p:cNvPr id="4" name="Text 1"/>
          <p:cNvSpPr/>
          <p:nvPr/>
        </p:nvSpPr>
        <p:spPr>
          <a:xfrm>
            <a:off x="739854" y="3517106"/>
            <a:ext cx="4039195" cy="2736533"/>
          </a:xfrm>
          <a:prstGeom prst="rect">
            <a:avLst/>
          </a:prstGeom>
          <a:noFill/>
          <a:ln/>
        </p:spPr>
        <p:txBody>
          <a:bodyPr wrap="square" lIns="0" tIns="0" rIns="0" bIns="0" rtlCol="0" anchor="t"/>
          <a:lstStyle/>
          <a:p>
            <a:pPr indent="0" marL="0">
              <a:lnSpc>
                <a:spcPts val="2650"/>
              </a:lnSpc>
              <a:buNone/>
            </a:pPr>
            <a:r>
              <a:rPr lang="en-US" sz="1650" dirty="0">
                <a:solidFill>
                  <a:srgbClr val="2A2742"/>
                </a:solidFill>
                <a:latin typeface="Arimo" pitchFamily="34" charset="0"/>
                <a:ea typeface="Arimo" pitchFamily="34" charset="-122"/>
                <a:cs typeface="Arimo" pitchFamily="34" charset="-120"/>
              </a:rPr>
              <a:t>The position of the snake's head is updated based on the direction it's moving. The </a:t>
            </a:r>
            <a:pPr indent="0" marL="0">
              <a:lnSpc>
                <a:spcPts val="2650"/>
              </a:lnSpc>
              <a:buNone/>
            </a:pPr>
            <a:r>
              <a:rPr lang="en-US" sz="1650" dirty="0">
                <a:solidFill>
                  <a:srgbClr val="2A2742"/>
                </a:solidFill>
                <a:highlight>
                  <a:srgbClr val="D7D2F9"/>
                </a:highlight>
                <a:latin typeface="Consolas" pitchFamily="34" charset="0"/>
                <a:ea typeface="Consolas" pitchFamily="34" charset="-122"/>
                <a:cs typeface="Consolas" pitchFamily="34" charset="-120"/>
              </a:rPr>
              <a:t>head_x</a:t>
            </a:r>
            <a:pPr indent="0" marL="0">
              <a:lnSpc>
                <a:spcPts val="2650"/>
              </a:lnSpc>
              <a:buNone/>
            </a:pPr>
            <a:r>
              <a:rPr lang="en-US" sz="1650" dirty="0">
                <a:solidFill>
                  <a:srgbClr val="2A2742"/>
                </a:solidFill>
                <a:latin typeface="Arimo" pitchFamily="34" charset="0"/>
                <a:ea typeface="Arimo" pitchFamily="34" charset="-122"/>
                <a:cs typeface="Arimo" pitchFamily="34" charset="-120"/>
              </a:rPr>
              <a:t> and </a:t>
            </a:r>
            <a:pPr indent="0" marL="0">
              <a:lnSpc>
                <a:spcPts val="2650"/>
              </a:lnSpc>
              <a:buNone/>
            </a:pPr>
            <a:r>
              <a:rPr lang="en-US" sz="1650" dirty="0">
                <a:solidFill>
                  <a:srgbClr val="2A2742"/>
                </a:solidFill>
                <a:highlight>
                  <a:srgbClr val="D7D2F9"/>
                </a:highlight>
                <a:latin typeface="Consolas" pitchFamily="34" charset="0"/>
                <a:ea typeface="Consolas" pitchFamily="34" charset="-122"/>
                <a:cs typeface="Consolas" pitchFamily="34" charset="-120"/>
              </a:rPr>
              <a:t>head_y</a:t>
            </a:r>
            <a:pPr indent="0" marL="0">
              <a:lnSpc>
                <a:spcPts val="2650"/>
              </a:lnSpc>
              <a:buNone/>
            </a:pPr>
            <a:r>
              <a:rPr lang="en-US" sz="1650" dirty="0">
                <a:solidFill>
                  <a:srgbClr val="2A2742"/>
                </a:solidFill>
                <a:latin typeface="Arimo" pitchFamily="34" charset="0"/>
                <a:ea typeface="Arimo" pitchFamily="34" charset="-122"/>
                <a:cs typeface="Arimo" pitchFamily="34" charset="-120"/>
              </a:rPr>
              <a:t> represent the current position, and depending on the direction (Right, Left, Up, Down), the new position is calculated by adding or subtracting </a:t>
            </a:r>
            <a:pPr indent="0" marL="0">
              <a:lnSpc>
                <a:spcPts val="2650"/>
              </a:lnSpc>
              <a:buNone/>
            </a:pPr>
            <a:r>
              <a:rPr lang="en-US" sz="1650" dirty="0">
                <a:solidFill>
                  <a:srgbClr val="2A2742"/>
                </a:solidFill>
                <a:highlight>
                  <a:srgbClr val="D7D2F9"/>
                </a:highlight>
                <a:latin typeface="Consolas" pitchFamily="34" charset="0"/>
                <a:ea typeface="Consolas" pitchFamily="34" charset="-122"/>
                <a:cs typeface="Consolas" pitchFamily="34" charset="-120"/>
              </a:rPr>
              <a:t>CELL_SIZE</a:t>
            </a:r>
            <a:pPr indent="0" marL="0">
              <a:lnSpc>
                <a:spcPts val="2650"/>
              </a:lnSpc>
              <a:buNone/>
            </a:pPr>
            <a:r>
              <a:rPr lang="en-US" sz="1650" dirty="0">
                <a:solidFill>
                  <a:srgbClr val="2A2742"/>
                </a:solidFill>
                <a:latin typeface="Arimo" pitchFamily="34" charset="0"/>
                <a:ea typeface="Arimo" pitchFamily="34" charset="-122"/>
                <a:cs typeface="Arimo" pitchFamily="34" charset="-120"/>
              </a:rPr>
              <a:t> to either the </a:t>
            </a:r>
            <a:pPr indent="0" marL="0">
              <a:lnSpc>
                <a:spcPts val="2650"/>
              </a:lnSpc>
              <a:buNone/>
            </a:pPr>
            <a:r>
              <a:rPr lang="en-US" sz="1650" dirty="0">
                <a:solidFill>
                  <a:srgbClr val="2A2742"/>
                </a:solidFill>
                <a:highlight>
                  <a:srgbClr val="D7D2F9"/>
                </a:highlight>
                <a:latin typeface="Consolas" pitchFamily="34" charset="0"/>
                <a:ea typeface="Consolas" pitchFamily="34" charset="-122"/>
                <a:cs typeface="Consolas" pitchFamily="34" charset="-120"/>
              </a:rPr>
              <a:t>x</a:t>
            </a:r>
            <a:pPr indent="0" marL="0">
              <a:lnSpc>
                <a:spcPts val="2650"/>
              </a:lnSpc>
              <a:buNone/>
            </a:pPr>
            <a:r>
              <a:rPr lang="en-US" sz="1650" dirty="0">
                <a:solidFill>
                  <a:srgbClr val="2A2742"/>
                </a:solidFill>
                <a:latin typeface="Arimo" pitchFamily="34" charset="0"/>
                <a:ea typeface="Arimo" pitchFamily="34" charset="-122"/>
                <a:cs typeface="Arimo" pitchFamily="34" charset="-120"/>
              </a:rPr>
              <a:t> or </a:t>
            </a:r>
            <a:pPr indent="0" marL="0">
              <a:lnSpc>
                <a:spcPts val="2650"/>
              </a:lnSpc>
              <a:buNone/>
            </a:pPr>
            <a:r>
              <a:rPr lang="en-US" sz="1650" dirty="0">
                <a:solidFill>
                  <a:srgbClr val="2A2742"/>
                </a:solidFill>
                <a:highlight>
                  <a:srgbClr val="D7D2F9"/>
                </a:highlight>
                <a:latin typeface="Consolas" pitchFamily="34" charset="0"/>
                <a:ea typeface="Consolas" pitchFamily="34" charset="-122"/>
                <a:cs typeface="Consolas" pitchFamily="34" charset="-120"/>
              </a:rPr>
              <a:t>y</a:t>
            </a:r>
            <a:pPr indent="0" marL="0">
              <a:lnSpc>
                <a:spcPts val="2650"/>
              </a:lnSpc>
              <a:buNone/>
            </a:pPr>
            <a:r>
              <a:rPr lang="en-US" sz="1650" dirty="0">
                <a:solidFill>
                  <a:srgbClr val="2A2742"/>
                </a:solidFill>
                <a:latin typeface="Arimo" pitchFamily="34" charset="0"/>
                <a:ea typeface="Arimo" pitchFamily="34" charset="-122"/>
                <a:cs typeface="Arimo" pitchFamily="34" charset="-120"/>
              </a:rPr>
              <a:t> coordinate</a:t>
            </a:r>
            <a:endParaRPr lang="en-US" sz="1650" dirty="0"/>
          </a:p>
        </p:txBody>
      </p:sp>
      <p:sp>
        <p:nvSpPr>
          <p:cNvPr id="5" name="Text 2"/>
          <p:cNvSpPr/>
          <p:nvPr/>
        </p:nvSpPr>
        <p:spPr>
          <a:xfrm>
            <a:off x="739854" y="6443782"/>
            <a:ext cx="4039195" cy="1014770"/>
          </a:xfrm>
          <a:prstGeom prst="rect">
            <a:avLst/>
          </a:prstGeom>
          <a:noFill/>
          <a:ln/>
        </p:spPr>
        <p:txBody>
          <a:bodyPr wrap="square" lIns="0" tIns="0" rIns="0" bIns="0" rtlCol="0" anchor="t"/>
          <a:lstStyle/>
          <a:p>
            <a:pPr indent="0" marL="0">
              <a:lnSpc>
                <a:spcPts val="2650"/>
              </a:lnSpc>
              <a:buNone/>
            </a:pPr>
            <a:r>
              <a:rPr lang="en-US" sz="1650" dirty="0">
                <a:solidFill>
                  <a:srgbClr val="2A2742"/>
                </a:solidFill>
                <a:latin typeface="Arimo" pitchFamily="34" charset="0"/>
                <a:ea typeface="Arimo" pitchFamily="34" charset="-122"/>
                <a:cs typeface="Arimo" pitchFamily="34" charset="-120"/>
              </a:rPr>
              <a:t>This section calculates the new head position based on the current direction of the snake.</a:t>
            </a:r>
            <a:endParaRPr lang="en-US" sz="1650" dirty="0"/>
          </a:p>
        </p:txBody>
      </p:sp>
      <p:pic>
        <p:nvPicPr>
          <p:cNvPr id="6" name="Image 1" descr="preencoded.png">    </p:cNvPr>
          <p:cNvPicPr>
            <a:picLocks noChangeAspect="1"/>
          </p:cNvPicPr>
          <p:nvPr/>
        </p:nvPicPr>
        <p:blipFill>
          <a:blip r:embed="rId2"/>
          <a:stretch>
            <a:fillRect/>
          </a:stretch>
        </p:blipFill>
        <p:spPr>
          <a:xfrm>
            <a:off x="5302448" y="1796653"/>
            <a:ext cx="3764399" cy="1935718"/>
          </a:xfrm>
          <a:prstGeom prst="rect">
            <a:avLst/>
          </a:prstGeom>
        </p:spPr>
      </p:pic>
      <p:sp>
        <p:nvSpPr>
          <p:cNvPr id="7" name="Text 3"/>
          <p:cNvSpPr/>
          <p:nvPr/>
        </p:nvSpPr>
        <p:spPr>
          <a:xfrm>
            <a:off x="5302448" y="3970139"/>
            <a:ext cx="4039195" cy="1014770"/>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A2742"/>
                </a:solidFill>
                <a:latin typeface="Arimo" pitchFamily="34" charset="0"/>
                <a:ea typeface="Arimo" pitchFamily="34" charset="-122"/>
                <a:cs typeface="Arimo" pitchFamily="34" charset="-120"/>
              </a:rPr>
              <a:t>Collision with Walls</a:t>
            </a:r>
            <a:pPr algn="l" indent="0" marL="0">
              <a:lnSpc>
                <a:spcPts val="2650"/>
              </a:lnSpc>
              <a:buNone/>
            </a:pPr>
            <a:r>
              <a:rPr lang="en-US" sz="1650" dirty="0">
                <a:solidFill>
                  <a:srgbClr val="2A2742"/>
                </a:solidFill>
                <a:latin typeface="Arimo" pitchFamily="34" charset="0"/>
                <a:ea typeface="Arimo" pitchFamily="34" charset="-122"/>
                <a:cs typeface="Arimo" pitchFamily="34" charset="-120"/>
              </a:rPr>
              <a:t>: If the snake hits the edges of the window, the game ends.</a:t>
            </a:r>
            <a:endParaRPr lang="en-US" sz="1650" dirty="0"/>
          </a:p>
        </p:txBody>
      </p:sp>
      <p:sp>
        <p:nvSpPr>
          <p:cNvPr id="8" name="Text 4"/>
          <p:cNvSpPr/>
          <p:nvPr/>
        </p:nvSpPr>
        <p:spPr>
          <a:xfrm>
            <a:off x="5302448" y="5058847"/>
            <a:ext cx="4039195" cy="1014770"/>
          </a:xfrm>
          <a:prstGeom prst="rect">
            <a:avLst/>
          </a:prstGeom>
          <a:noFill/>
          <a:ln/>
        </p:spPr>
        <p:txBody>
          <a:bodyPr wrap="square" lIns="0" tIns="0" rIns="0" bIns="0" rtlCol="0" anchor="t"/>
          <a:lstStyle/>
          <a:p>
            <a:pPr algn="l" marL="342900" indent="-342900">
              <a:lnSpc>
                <a:spcPts val="2650"/>
              </a:lnSpc>
              <a:buSzPct val="100000"/>
              <a:buChar char="•"/>
            </a:pPr>
            <a:r>
              <a:rPr lang="en-US" sz="1650" b="1" dirty="0">
                <a:solidFill>
                  <a:srgbClr val="2A2742"/>
                </a:solidFill>
                <a:latin typeface="Arimo" pitchFamily="34" charset="0"/>
                <a:ea typeface="Arimo" pitchFamily="34" charset="-122"/>
                <a:cs typeface="Arimo" pitchFamily="34" charset="-120"/>
              </a:rPr>
              <a:t>Collision with Itself</a:t>
            </a:r>
            <a:pPr algn="l" indent="0" marL="0">
              <a:lnSpc>
                <a:spcPts val="2650"/>
              </a:lnSpc>
              <a:buNone/>
            </a:pPr>
            <a:r>
              <a:rPr lang="en-US" sz="1650" dirty="0">
                <a:solidFill>
                  <a:srgbClr val="2A2742"/>
                </a:solidFill>
                <a:latin typeface="Arimo" pitchFamily="34" charset="0"/>
                <a:ea typeface="Arimo" pitchFamily="34" charset="-122"/>
                <a:cs typeface="Arimo" pitchFamily="34" charset="-120"/>
              </a:rPr>
              <a:t>: If the snake collides with its own body, the game ends.</a:t>
            </a:r>
            <a:endParaRPr lang="en-US" sz="1650" dirty="0"/>
          </a:p>
        </p:txBody>
      </p:sp>
      <p:pic>
        <p:nvPicPr>
          <p:cNvPr id="9" name="Image 2" descr="preencoded.png">    </p:cNvPr>
          <p:cNvPicPr>
            <a:picLocks noChangeAspect="1"/>
          </p:cNvPicPr>
          <p:nvPr/>
        </p:nvPicPr>
        <p:blipFill>
          <a:blip r:embed="rId3"/>
          <a:stretch>
            <a:fillRect/>
          </a:stretch>
        </p:blipFill>
        <p:spPr>
          <a:xfrm>
            <a:off x="9865043" y="1796653"/>
            <a:ext cx="3764399" cy="595074"/>
          </a:xfrm>
          <a:prstGeom prst="rect">
            <a:avLst/>
          </a:prstGeom>
        </p:spPr>
      </p:pic>
      <p:sp>
        <p:nvSpPr>
          <p:cNvPr id="10" name="Text 5"/>
          <p:cNvSpPr/>
          <p:nvPr/>
        </p:nvSpPr>
        <p:spPr>
          <a:xfrm>
            <a:off x="9865043" y="2629495"/>
            <a:ext cx="4039195" cy="1082040"/>
          </a:xfrm>
          <a:prstGeom prst="rect">
            <a:avLst/>
          </a:prstGeom>
          <a:noFill/>
          <a:ln/>
        </p:spPr>
        <p:txBody>
          <a:bodyPr wrap="square" lIns="0" tIns="0" rIns="0" bIns="0" rtlCol="0" anchor="t"/>
          <a:lstStyle/>
          <a:p>
            <a:pPr indent="0" marL="0">
              <a:lnSpc>
                <a:spcPts val="2100"/>
              </a:lnSpc>
              <a:buNone/>
            </a:pPr>
            <a:r>
              <a:rPr lang="en-US" sz="1300" dirty="0">
                <a:solidFill>
                  <a:srgbClr val="2A2742"/>
                </a:solidFill>
                <a:latin typeface="Arimo" pitchFamily="34" charset="0"/>
                <a:ea typeface="Arimo" pitchFamily="34" charset="-122"/>
                <a:cs typeface="Arimo" pitchFamily="34" charset="-120"/>
              </a:rPr>
              <a:t>This line of code moves the snake forward by adding the new head at the front of the list and shifting the body (the rest of the segments) accordingly. If the snake eats food, this operation </a:t>
            </a:r>
            <a:endParaRPr lang="en-US" sz="1300" dirty="0"/>
          </a:p>
        </p:txBody>
      </p:sp>
      <p:sp>
        <p:nvSpPr>
          <p:cNvPr id="11" name="Text 6"/>
          <p:cNvSpPr/>
          <p:nvPr/>
        </p:nvSpPr>
        <p:spPr>
          <a:xfrm>
            <a:off x="9865043" y="3901678"/>
            <a:ext cx="4039195" cy="541020"/>
          </a:xfrm>
          <a:prstGeom prst="rect">
            <a:avLst/>
          </a:prstGeom>
          <a:noFill/>
          <a:ln/>
        </p:spPr>
        <p:txBody>
          <a:bodyPr wrap="square" lIns="0" tIns="0" rIns="0" bIns="0" rtlCol="0" anchor="t"/>
          <a:lstStyle/>
          <a:p>
            <a:pPr indent="0" marL="0">
              <a:lnSpc>
                <a:spcPts val="2100"/>
              </a:lnSpc>
              <a:buNone/>
            </a:pPr>
            <a:r>
              <a:rPr lang="en-US" sz="1300" dirty="0">
                <a:solidFill>
                  <a:srgbClr val="2A2742"/>
                </a:solidFill>
                <a:latin typeface="Arimo" pitchFamily="34" charset="0"/>
                <a:ea typeface="Arimo" pitchFamily="34" charset="-122"/>
                <a:cs typeface="Arimo" pitchFamily="34" charset="-120"/>
              </a:rPr>
              <a:t>will increase the size of the snake, as the body will not "pop" the last segment when it eats.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sp>
        <p:nvSpPr>
          <p:cNvPr id="3" name="Text 0"/>
          <p:cNvSpPr/>
          <p:nvPr/>
        </p:nvSpPr>
        <p:spPr>
          <a:xfrm>
            <a:off x="621863" y="531971"/>
            <a:ext cx="6071473" cy="1110377"/>
          </a:xfrm>
          <a:prstGeom prst="rect">
            <a:avLst/>
          </a:prstGeom>
          <a:noFill/>
          <a:ln/>
        </p:spPr>
        <p:txBody>
          <a:bodyPr wrap="square" lIns="0" tIns="0" rIns="0" bIns="0" rtlCol="0" anchor="t"/>
          <a:lstStyle/>
          <a:p>
            <a:pPr indent="0" marL="0">
              <a:lnSpc>
                <a:spcPts val="4350"/>
              </a:lnSpc>
              <a:buNone/>
            </a:pPr>
            <a:r>
              <a:rPr lang="en-US" sz="3450" b="1" dirty="0">
                <a:solidFill>
                  <a:srgbClr val="231971"/>
                </a:solidFill>
                <a:latin typeface="Brygada 1918 Bold" pitchFamily="34" charset="0"/>
                <a:ea typeface="Brygada 1918 Bold" pitchFamily="34" charset="-122"/>
                <a:cs typeface="Brygada 1918 Bold" pitchFamily="34" charset="-120"/>
              </a:rPr>
              <a:t>Defining the Snake Object and its Behavior</a:t>
            </a:r>
            <a:endParaRPr lang="en-US" sz="3450" dirty="0"/>
          </a:p>
        </p:txBody>
      </p:sp>
      <p:pic>
        <p:nvPicPr>
          <p:cNvPr id="4" name="Image 1" descr="preencoded.png">    </p:cNvPr>
          <p:cNvPicPr>
            <a:picLocks noChangeAspect="1"/>
          </p:cNvPicPr>
          <p:nvPr/>
        </p:nvPicPr>
        <p:blipFill>
          <a:blip r:embed="rId2"/>
          <a:stretch>
            <a:fillRect/>
          </a:stretch>
        </p:blipFill>
        <p:spPr>
          <a:xfrm>
            <a:off x="621863" y="1908810"/>
            <a:ext cx="444103" cy="444103"/>
          </a:xfrm>
          <a:prstGeom prst="rect">
            <a:avLst/>
          </a:prstGeom>
        </p:spPr>
      </p:pic>
      <p:sp>
        <p:nvSpPr>
          <p:cNvPr id="5" name="Text 1"/>
          <p:cNvSpPr/>
          <p:nvPr/>
        </p:nvSpPr>
        <p:spPr>
          <a:xfrm>
            <a:off x="621863" y="2530554"/>
            <a:ext cx="2220992" cy="277535"/>
          </a:xfrm>
          <a:prstGeom prst="rect">
            <a:avLst/>
          </a:prstGeom>
          <a:noFill/>
          <a:ln/>
        </p:spPr>
        <p:txBody>
          <a:bodyPr wrap="none" lIns="0" tIns="0" rIns="0" bIns="0" rtlCol="0" anchor="t"/>
          <a:lstStyle/>
          <a:p>
            <a:pPr algn="l" indent="0" marL="0">
              <a:lnSpc>
                <a:spcPts val="2150"/>
              </a:lnSpc>
              <a:buNone/>
            </a:pPr>
            <a:r>
              <a:rPr lang="en-US" sz="1700" b="1" dirty="0">
                <a:solidFill>
                  <a:srgbClr val="2A2742"/>
                </a:solidFill>
                <a:latin typeface="Brygada 1918 Bold" pitchFamily="34" charset="0"/>
                <a:ea typeface="Brygada 1918 Bold" pitchFamily="34" charset="-122"/>
                <a:cs typeface="Brygada 1918 Bold" pitchFamily="34" charset="-120"/>
              </a:rPr>
              <a:t>Snake Class</a:t>
            </a:r>
            <a:endParaRPr lang="en-US" sz="1700" dirty="0"/>
          </a:p>
        </p:txBody>
      </p:sp>
      <p:sp>
        <p:nvSpPr>
          <p:cNvPr id="6" name="Text 2"/>
          <p:cNvSpPr/>
          <p:nvPr/>
        </p:nvSpPr>
        <p:spPr>
          <a:xfrm>
            <a:off x="621863" y="2914650"/>
            <a:ext cx="6071473" cy="568404"/>
          </a:xfrm>
          <a:prstGeom prst="rect">
            <a:avLst/>
          </a:prstGeom>
          <a:noFill/>
          <a:ln/>
        </p:spPr>
        <p:txBody>
          <a:bodyPr wrap="square" lIns="0" tIns="0" rIns="0" bIns="0" rtlCol="0" anchor="t"/>
          <a:lstStyle/>
          <a:p>
            <a:pPr algn="l" indent="0" marL="0">
              <a:lnSpc>
                <a:spcPts val="2200"/>
              </a:lnSpc>
              <a:buNone/>
            </a:pPr>
            <a:r>
              <a:rPr lang="en-US" sz="1350" dirty="0">
                <a:solidFill>
                  <a:srgbClr val="2A2742"/>
                </a:solidFill>
                <a:latin typeface="Arimo" pitchFamily="34" charset="0"/>
                <a:ea typeface="Arimo" pitchFamily="34" charset="-122"/>
                <a:cs typeface="Arimo" pitchFamily="34" charset="-120"/>
              </a:rPr>
              <a:t>Define a Snake class to encapsulate the snake's attributes and behavior, including position, direction, and movement logic.</a:t>
            </a:r>
            <a:endParaRPr lang="en-US" sz="1350" dirty="0"/>
          </a:p>
        </p:txBody>
      </p:sp>
      <p:pic>
        <p:nvPicPr>
          <p:cNvPr id="7" name="Image 2" descr="preencoded.png">    </p:cNvPr>
          <p:cNvPicPr>
            <a:picLocks noChangeAspect="1"/>
          </p:cNvPicPr>
          <p:nvPr/>
        </p:nvPicPr>
        <p:blipFill>
          <a:blip r:embed="rId3"/>
          <a:stretch>
            <a:fillRect/>
          </a:stretch>
        </p:blipFill>
        <p:spPr>
          <a:xfrm>
            <a:off x="621863" y="4016097"/>
            <a:ext cx="444103" cy="444103"/>
          </a:xfrm>
          <a:prstGeom prst="rect">
            <a:avLst/>
          </a:prstGeom>
        </p:spPr>
      </p:pic>
      <p:sp>
        <p:nvSpPr>
          <p:cNvPr id="8" name="Text 3"/>
          <p:cNvSpPr/>
          <p:nvPr/>
        </p:nvSpPr>
        <p:spPr>
          <a:xfrm>
            <a:off x="621863" y="4637842"/>
            <a:ext cx="2220992" cy="277535"/>
          </a:xfrm>
          <a:prstGeom prst="rect">
            <a:avLst/>
          </a:prstGeom>
          <a:noFill/>
          <a:ln/>
        </p:spPr>
        <p:txBody>
          <a:bodyPr wrap="none" lIns="0" tIns="0" rIns="0" bIns="0" rtlCol="0" anchor="t"/>
          <a:lstStyle/>
          <a:p>
            <a:pPr algn="l" indent="0" marL="0">
              <a:lnSpc>
                <a:spcPts val="2150"/>
              </a:lnSpc>
              <a:buNone/>
            </a:pPr>
            <a:r>
              <a:rPr lang="en-US" sz="1700" b="1" dirty="0">
                <a:solidFill>
                  <a:srgbClr val="2A2742"/>
                </a:solidFill>
                <a:latin typeface="Brygada 1918 Bold" pitchFamily="34" charset="0"/>
                <a:ea typeface="Brygada 1918 Bold" pitchFamily="34" charset="-122"/>
                <a:cs typeface="Brygada 1918 Bold" pitchFamily="34" charset="-120"/>
              </a:rPr>
              <a:t>Movement Function</a:t>
            </a:r>
            <a:endParaRPr lang="en-US" sz="1700" dirty="0"/>
          </a:p>
        </p:txBody>
      </p:sp>
      <p:sp>
        <p:nvSpPr>
          <p:cNvPr id="9" name="Text 4"/>
          <p:cNvSpPr/>
          <p:nvPr/>
        </p:nvSpPr>
        <p:spPr>
          <a:xfrm>
            <a:off x="621863" y="5021937"/>
            <a:ext cx="6071473" cy="568404"/>
          </a:xfrm>
          <a:prstGeom prst="rect">
            <a:avLst/>
          </a:prstGeom>
          <a:noFill/>
          <a:ln/>
        </p:spPr>
        <p:txBody>
          <a:bodyPr wrap="square" lIns="0" tIns="0" rIns="0" bIns="0" rtlCol="0" anchor="t"/>
          <a:lstStyle/>
          <a:p>
            <a:pPr algn="l" indent="0" marL="0">
              <a:lnSpc>
                <a:spcPts val="2200"/>
              </a:lnSpc>
              <a:buNone/>
            </a:pPr>
            <a:r>
              <a:rPr lang="en-US" sz="1350" dirty="0">
                <a:solidFill>
                  <a:srgbClr val="2A2742"/>
                </a:solidFill>
                <a:latin typeface="Arimo" pitchFamily="34" charset="0"/>
                <a:ea typeface="Arimo" pitchFamily="34" charset="-122"/>
                <a:cs typeface="Arimo" pitchFamily="34" charset="-120"/>
              </a:rPr>
              <a:t>Implement a function within the Snake class to handle snake movement, updating the snake's position based on its direction.</a:t>
            </a:r>
            <a:endParaRPr lang="en-US" sz="1350" dirty="0"/>
          </a:p>
        </p:txBody>
      </p:sp>
      <p:pic>
        <p:nvPicPr>
          <p:cNvPr id="10" name="Image 3" descr="preencoded.png">    </p:cNvPr>
          <p:cNvPicPr>
            <a:picLocks noChangeAspect="1"/>
          </p:cNvPicPr>
          <p:nvPr/>
        </p:nvPicPr>
        <p:blipFill>
          <a:blip r:embed="rId4"/>
          <a:stretch>
            <a:fillRect/>
          </a:stretch>
        </p:blipFill>
        <p:spPr>
          <a:xfrm>
            <a:off x="621863" y="6123384"/>
            <a:ext cx="444103" cy="444103"/>
          </a:xfrm>
          <a:prstGeom prst="rect">
            <a:avLst/>
          </a:prstGeom>
        </p:spPr>
      </p:pic>
      <p:sp>
        <p:nvSpPr>
          <p:cNvPr id="11" name="Text 5"/>
          <p:cNvSpPr/>
          <p:nvPr/>
        </p:nvSpPr>
        <p:spPr>
          <a:xfrm>
            <a:off x="621863" y="6745129"/>
            <a:ext cx="2220992" cy="277535"/>
          </a:xfrm>
          <a:prstGeom prst="rect">
            <a:avLst/>
          </a:prstGeom>
          <a:noFill/>
          <a:ln/>
        </p:spPr>
        <p:txBody>
          <a:bodyPr wrap="none" lIns="0" tIns="0" rIns="0" bIns="0" rtlCol="0" anchor="t"/>
          <a:lstStyle/>
          <a:p>
            <a:pPr algn="l" indent="0" marL="0">
              <a:lnSpc>
                <a:spcPts val="2150"/>
              </a:lnSpc>
              <a:buNone/>
            </a:pPr>
            <a:r>
              <a:rPr lang="en-US" sz="1700" b="1" dirty="0">
                <a:solidFill>
                  <a:srgbClr val="2A2742"/>
                </a:solidFill>
                <a:latin typeface="Brygada 1918 Bold" pitchFamily="34" charset="0"/>
                <a:ea typeface="Brygada 1918 Bold" pitchFamily="34" charset="-122"/>
                <a:cs typeface="Brygada 1918 Bold" pitchFamily="34" charset="-120"/>
              </a:rPr>
              <a:t>Growth Function</a:t>
            </a:r>
            <a:endParaRPr lang="en-US" sz="1700" dirty="0"/>
          </a:p>
        </p:txBody>
      </p:sp>
      <p:sp>
        <p:nvSpPr>
          <p:cNvPr id="12" name="Text 6"/>
          <p:cNvSpPr/>
          <p:nvPr/>
        </p:nvSpPr>
        <p:spPr>
          <a:xfrm>
            <a:off x="621863" y="7129224"/>
            <a:ext cx="6071473" cy="568404"/>
          </a:xfrm>
          <a:prstGeom prst="rect">
            <a:avLst/>
          </a:prstGeom>
          <a:noFill/>
          <a:ln/>
        </p:spPr>
        <p:txBody>
          <a:bodyPr wrap="square" lIns="0" tIns="0" rIns="0" bIns="0" rtlCol="0" anchor="t"/>
          <a:lstStyle/>
          <a:p>
            <a:pPr algn="l" indent="0" marL="0">
              <a:lnSpc>
                <a:spcPts val="2200"/>
              </a:lnSpc>
              <a:buNone/>
            </a:pPr>
            <a:r>
              <a:rPr lang="en-US" sz="1350" dirty="0">
                <a:solidFill>
                  <a:srgbClr val="2A2742"/>
                </a:solidFill>
                <a:latin typeface="Arimo" pitchFamily="34" charset="0"/>
                <a:ea typeface="Arimo" pitchFamily="34" charset="-122"/>
                <a:cs typeface="Arimo" pitchFamily="34" charset="-120"/>
              </a:rPr>
              <a:t>Add a function that allows the snake to grow in length when it consumes food, adding a new segment to its body.</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3773" y="657582"/>
            <a:ext cx="4741307" cy="592574"/>
          </a:xfrm>
          <a:prstGeom prst="rect">
            <a:avLst/>
          </a:prstGeom>
          <a:noFill/>
          <a:ln/>
        </p:spPr>
        <p:txBody>
          <a:bodyPr wrap="none" lIns="0" tIns="0" rIns="0" bIns="0" rtlCol="0" anchor="t"/>
          <a:lstStyle/>
          <a:p>
            <a:pPr indent="0" marL="0">
              <a:lnSpc>
                <a:spcPts val="4650"/>
              </a:lnSpc>
              <a:buNone/>
            </a:pPr>
            <a:endParaRPr lang="en-US" sz="3700" dirty="0"/>
          </a:p>
        </p:txBody>
      </p:sp>
      <p:pic>
        <p:nvPicPr>
          <p:cNvPr id="3" name="Image 0" descr="preencoded.png">    </p:cNvPr>
          <p:cNvPicPr>
            <a:picLocks noChangeAspect="1"/>
          </p:cNvPicPr>
          <p:nvPr/>
        </p:nvPicPr>
        <p:blipFill>
          <a:blip r:embed="rId1"/>
          <a:stretch>
            <a:fillRect/>
          </a:stretch>
        </p:blipFill>
        <p:spPr>
          <a:xfrm>
            <a:off x="663773" y="1747957"/>
            <a:ext cx="5366742" cy="2490073"/>
          </a:xfrm>
          <a:prstGeom prst="rect">
            <a:avLst/>
          </a:prstGeom>
        </p:spPr>
      </p:pic>
      <p:sp>
        <p:nvSpPr>
          <p:cNvPr id="4" name="Text 1"/>
          <p:cNvSpPr/>
          <p:nvPr/>
        </p:nvSpPr>
        <p:spPr>
          <a:xfrm>
            <a:off x="663773" y="4451390"/>
            <a:ext cx="6418659" cy="60674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A2742"/>
                </a:solidFill>
                <a:latin typeface="Arimo" pitchFamily="34" charset="0"/>
                <a:ea typeface="Arimo" pitchFamily="34" charset="-122"/>
                <a:cs typeface="Arimo" pitchFamily="34" charset="-120"/>
              </a:rPr>
              <a:t>If the snake's new head position matches the food's position, the snake grows and the score increases.</a:t>
            </a:r>
            <a:endParaRPr lang="en-US" sz="1450" dirty="0"/>
          </a:p>
        </p:txBody>
      </p:sp>
      <p:sp>
        <p:nvSpPr>
          <p:cNvPr id="5" name="Text 2"/>
          <p:cNvSpPr/>
          <p:nvPr/>
        </p:nvSpPr>
        <p:spPr>
          <a:xfrm>
            <a:off x="663773" y="5124450"/>
            <a:ext cx="6418659" cy="60674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A2742"/>
                </a:solidFill>
                <a:latin typeface="Arimo" pitchFamily="34" charset="0"/>
                <a:ea typeface="Arimo" pitchFamily="34" charset="-122"/>
                <a:cs typeface="Arimo" pitchFamily="34" charset="-120"/>
              </a:rPr>
              <a:t>If no food is eaten, the snake moves forward, and the last segment is removed to simulate movement.</a:t>
            </a:r>
            <a:endParaRPr lang="en-US" sz="1450" dirty="0"/>
          </a:p>
        </p:txBody>
      </p:sp>
      <p:sp>
        <p:nvSpPr>
          <p:cNvPr id="6" name="Text 3"/>
          <p:cNvSpPr/>
          <p:nvPr/>
        </p:nvSpPr>
        <p:spPr>
          <a:xfrm>
            <a:off x="663773" y="5901809"/>
            <a:ext cx="6418659" cy="303371"/>
          </a:xfrm>
          <a:prstGeom prst="rect">
            <a:avLst/>
          </a:prstGeom>
          <a:noFill/>
          <a:ln/>
        </p:spPr>
        <p:txBody>
          <a:bodyPr wrap="none" lIns="0" tIns="0" rIns="0" bIns="0" rtlCol="0" anchor="t"/>
          <a:lstStyle/>
          <a:p>
            <a:pPr indent="0" marL="0">
              <a:lnSpc>
                <a:spcPts val="2350"/>
              </a:lnSpc>
              <a:buNone/>
            </a:pPr>
            <a:endParaRPr lang="en-US" sz="1450" dirty="0"/>
          </a:p>
        </p:txBody>
      </p:sp>
      <p:pic>
        <p:nvPicPr>
          <p:cNvPr id="7" name="Image 1" descr="preencoded.png">    </p:cNvPr>
          <p:cNvPicPr>
            <a:picLocks noChangeAspect="1"/>
          </p:cNvPicPr>
          <p:nvPr/>
        </p:nvPicPr>
        <p:blipFill>
          <a:blip r:embed="rId2"/>
          <a:stretch>
            <a:fillRect/>
          </a:stretch>
        </p:blipFill>
        <p:spPr>
          <a:xfrm>
            <a:off x="7552730" y="1747957"/>
            <a:ext cx="5369004" cy="1452682"/>
          </a:xfrm>
          <a:prstGeom prst="rect">
            <a:avLst/>
          </a:prstGeom>
        </p:spPr>
      </p:pic>
      <p:sp>
        <p:nvSpPr>
          <p:cNvPr id="8" name="Text 4"/>
          <p:cNvSpPr/>
          <p:nvPr/>
        </p:nvSpPr>
        <p:spPr>
          <a:xfrm>
            <a:off x="7552730" y="3413998"/>
            <a:ext cx="6421398" cy="61436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A2742"/>
                </a:solidFill>
                <a:highlight>
                  <a:srgbClr val="D7D2F9"/>
                </a:highlight>
                <a:latin typeface="Consolas" pitchFamily="34" charset="0"/>
                <a:ea typeface="Consolas" pitchFamily="34" charset="-122"/>
                <a:cs typeface="Consolas" pitchFamily="34" charset="-120"/>
              </a:rPr>
              <a:t>generate_food()</a:t>
            </a:r>
            <a:pPr algn="l" indent="0" marL="0">
              <a:lnSpc>
                <a:spcPts val="2350"/>
              </a:lnSpc>
              <a:buNone/>
            </a:pPr>
            <a:r>
              <a:rPr lang="en-US" sz="1450" dirty="0">
                <a:solidFill>
                  <a:srgbClr val="2A2742"/>
                </a:solidFill>
                <a:latin typeface="Arimo" pitchFamily="34" charset="0"/>
                <a:ea typeface="Arimo" pitchFamily="34" charset="-122"/>
                <a:cs typeface="Arimo" pitchFamily="34" charset="-120"/>
              </a:rPr>
              <a:t>: A function to randomly generate new food at a location not occupied by the snake.</a:t>
            </a:r>
            <a:endParaRPr lang="en-US" sz="1450" dirty="0"/>
          </a:p>
        </p:txBody>
      </p:sp>
      <p:sp>
        <p:nvSpPr>
          <p:cNvPr id="9" name="Text 5"/>
          <p:cNvSpPr/>
          <p:nvPr/>
        </p:nvSpPr>
        <p:spPr>
          <a:xfrm>
            <a:off x="7552730" y="4094678"/>
            <a:ext cx="6421398" cy="61436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A2742"/>
                </a:solidFill>
                <a:highlight>
                  <a:srgbClr val="D7D2F9"/>
                </a:highlight>
                <a:latin typeface="Consolas" pitchFamily="34" charset="0"/>
                <a:ea typeface="Consolas" pitchFamily="34" charset="-122"/>
                <a:cs typeface="Consolas" pitchFamily="34" charset="-120"/>
              </a:rPr>
              <a:t>WIDTH // CELL_SIZE</a:t>
            </a:r>
            <a:pPr algn="l" indent="0" marL="0">
              <a:lnSpc>
                <a:spcPts val="2350"/>
              </a:lnSpc>
              <a:buNone/>
            </a:pPr>
            <a:r>
              <a:rPr lang="en-US" sz="1450" dirty="0">
                <a:solidFill>
                  <a:srgbClr val="2A2742"/>
                </a:solidFill>
                <a:latin typeface="Arimo" pitchFamily="34" charset="0"/>
                <a:ea typeface="Arimo" pitchFamily="34" charset="-122"/>
                <a:cs typeface="Arimo" pitchFamily="34" charset="-120"/>
              </a:rPr>
              <a:t>: Calculates how many cells fit horizontally across the screen.</a:t>
            </a:r>
            <a:endParaRPr lang="en-US" sz="1450" dirty="0"/>
          </a:p>
        </p:txBody>
      </p:sp>
      <p:sp>
        <p:nvSpPr>
          <p:cNvPr id="10" name="Text 6"/>
          <p:cNvSpPr/>
          <p:nvPr/>
        </p:nvSpPr>
        <p:spPr>
          <a:xfrm>
            <a:off x="7552730" y="4775359"/>
            <a:ext cx="6421398" cy="31099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A2742"/>
                </a:solidFill>
                <a:highlight>
                  <a:srgbClr val="D7D2F9"/>
                </a:highlight>
                <a:latin typeface="Consolas" pitchFamily="34" charset="0"/>
                <a:ea typeface="Consolas" pitchFamily="34" charset="-122"/>
                <a:cs typeface="Consolas" pitchFamily="34" charset="-120"/>
              </a:rPr>
              <a:t>HEIGHT // CELL_SIZE</a:t>
            </a:r>
            <a:pPr algn="l" indent="0" marL="0">
              <a:lnSpc>
                <a:spcPts val="2350"/>
              </a:lnSpc>
              <a:buNone/>
            </a:pPr>
            <a:r>
              <a:rPr lang="en-US" sz="1450" dirty="0">
                <a:solidFill>
                  <a:srgbClr val="2A2742"/>
                </a:solidFill>
                <a:latin typeface="Arimo" pitchFamily="34" charset="0"/>
                <a:ea typeface="Arimo" pitchFamily="34" charset="-122"/>
                <a:cs typeface="Arimo" pitchFamily="34" charset="-120"/>
              </a:rPr>
              <a:t>: Calculates how many cells fit vertically.</a:t>
            </a:r>
            <a:endParaRPr lang="en-US" sz="1450" dirty="0"/>
          </a:p>
        </p:txBody>
      </p:sp>
      <p:sp>
        <p:nvSpPr>
          <p:cNvPr id="11" name="Text 7"/>
          <p:cNvSpPr/>
          <p:nvPr/>
        </p:nvSpPr>
        <p:spPr>
          <a:xfrm>
            <a:off x="7552730" y="5152668"/>
            <a:ext cx="6421398" cy="61436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A2742"/>
                </a:solidFill>
                <a:highlight>
                  <a:srgbClr val="D7D2F9"/>
                </a:highlight>
                <a:latin typeface="Consolas" pitchFamily="34" charset="0"/>
                <a:ea typeface="Consolas" pitchFamily="34" charset="-122"/>
                <a:cs typeface="Consolas" pitchFamily="34" charset="-120"/>
              </a:rPr>
              <a:t>random.randint(0, (WIDTH // CELL_SIZE) - 1)</a:t>
            </a:r>
            <a:pPr algn="l" indent="0" marL="0">
              <a:lnSpc>
                <a:spcPts val="2350"/>
              </a:lnSpc>
              <a:buNone/>
            </a:pPr>
            <a:r>
              <a:rPr lang="en-US" sz="1450" dirty="0">
                <a:solidFill>
                  <a:srgbClr val="2A2742"/>
                </a:solidFill>
                <a:latin typeface="Arimo" pitchFamily="34" charset="0"/>
                <a:ea typeface="Arimo" pitchFamily="34" charset="-122"/>
                <a:cs typeface="Arimo" pitchFamily="34" charset="-120"/>
              </a:rPr>
              <a:t>: Picks a random integer between 0 and the number of cells in the width (excluding the last cell).</a:t>
            </a:r>
            <a:endParaRPr lang="en-US" sz="1450" dirty="0"/>
          </a:p>
        </p:txBody>
      </p:sp>
      <p:sp>
        <p:nvSpPr>
          <p:cNvPr id="12" name="Text 8"/>
          <p:cNvSpPr/>
          <p:nvPr/>
        </p:nvSpPr>
        <p:spPr>
          <a:xfrm>
            <a:off x="7552730" y="5833348"/>
            <a:ext cx="6421398" cy="61436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A2742"/>
                </a:solidFill>
                <a:latin typeface="Arimo" pitchFamily="34" charset="0"/>
                <a:ea typeface="Arimo" pitchFamily="34" charset="-122"/>
                <a:cs typeface="Arimo" pitchFamily="34" charset="-120"/>
              </a:rPr>
              <a:t>The random value is then multiplied by </a:t>
            </a:r>
            <a:pPr algn="l" indent="0" marL="0">
              <a:lnSpc>
                <a:spcPts val="2350"/>
              </a:lnSpc>
              <a:buNone/>
            </a:pPr>
            <a:r>
              <a:rPr lang="en-US" sz="1450" dirty="0">
                <a:solidFill>
                  <a:srgbClr val="2A2742"/>
                </a:solidFill>
                <a:highlight>
                  <a:srgbClr val="D7D2F9"/>
                </a:highlight>
                <a:latin typeface="Consolas" pitchFamily="34" charset="0"/>
                <a:ea typeface="Consolas" pitchFamily="34" charset="-122"/>
                <a:cs typeface="Consolas" pitchFamily="34" charset="-120"/>
              </a:rPr>
              <a:t>CELL_SIZE</a:t>
            </a:r>
            <a:pPr algn="l" indent="0" marL="0">
              <a:lnSpc>
                <a:spcPts val="2350"/>
              </a:lnSpc>
              <a:buNone/>
            </a:pPr>
            <a:r>
              <a:rPr lang="en-US" sz="1450" dirty="0">
                <a:solidFill>
                  <a:srgbClr val="2A2742"/>
                </a:solidFill>
                <a:latin typeface="Arimo" pitchFamily="34" charset="0"/>
                <a:ea typeface="Arimo" pitchFamily="34" charset="-122"/>
                <a:cs typeface="Arimo" pitchFamily="34" charset="-120"/>
              </a:rPr>
              <a:t> to get the correct pixel coordinates for the food.</a:t>
            </a:r>
            <a:endParaRPr lang="en-US" sz="1450" dirty="0"/>
          </a:p>
        </p:txBody>
      </p:sp>
      <p:sp>
        <p:nvSpPr>
          <p:cNvPr id="13" name="Text 9"/>
          <p:cNvSpPr/>
          <p:nvPr/>
        </p:nvSpPr>
        <p:spPr>
          <a:xfrm>
            <a:off x="7552730" y="6514028"/>
            <a:ext cx="6421398" cy="621983"/>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A2742"/>
                </a:solidFill>
                <a:latin typeface="Arimo" pitchFamily="34" charset="0"/>
                <a:ea typeface="Arimo" pitchFamily="34" charset="-122"/>
                <a:cs typeface="Arimo" pitchFamily="34" charset="-120"/>
              </a:rPr>
              <a:t>The </a:t>
            </a:r>
            <a:pPr algn="l" indent="0" marL="0">
              <a:lnSpc>
                <a:spcPts val="2350"/>
              </a:lnSpc>
              <a:buNone/>
            </a:pPr>
            <a:r>
              <a:rPr lang="en-US" sz="1450" dirty="0">
                <a:solidFill>
                  <a:srgbClr val="2A2742"/>
                </a:solidFill>
                <a:highlight>
                  <a:srgbClr val="D7D2F9"/>
                </a:highlight>
                <a:latin typeface="Consolas" pitchFamily="34" charset="0"/>
                <a:ea typeface="Consolas" pitchFamily="34" charset="-122"/>
                <a:cs typeface="Consolas" pitchFamily="34" charset="-120"/>
              </a:rPr>
              <a:t>if</a:t>
            </a:r>
            <a:pPr algn="l" indent="0" marL="0">
              <a:lnSpc>
                <a:spcPts val="2350"/>
              </a:lnSpc>
              <a:buNone/>
            </a:pPr>
            <a:r>
              <a:rPr lang="en-US" sz="1450" dirty="0">
                <a:solidFill>
                  <a:srgbClr val="2A2742"/>
                </a:solidFill>
                <a:latin typeface="Arimo" pitchFamily="34" charset="0"/>
                <a:ea typeface="Arimo" pitchFamily="34" charset="-122"/>
                <a:cs typeface="Arimo" pitchFamily="34" charset="-120"/>
              </a:rPr>
              <a:t> statement checks if the randomly generated food coordinates </a:t>
            </a:r>
            <a:pPr algn="l" indent="0" marL="0">
              <a:lnSpc>
                <a:spcPts val="2350"/>
              </a:lnSpc>
              <a:buNone/>
            </a:pPr>
            <a:r>
              <a:rPr lang="en-US" sz="1450" dirty="0">
                <a:solidFill>
                  <a:srgbClr val="2A2742"/>
                </a:solidFill>
                <a:highlight>
                  <a:srgbClr val="D7D2F9"/>
                </a:highlight>
                <a:latin typeface="Consolas" pitchFamily="34" charset="0"/>
                <a:ea typeface="Consolas" pitchFamily="34" charset="-122"/>
                <a:cs typeface="Consolas" pitchFamily="34" charset="-120"/>
              </a:rPr>
              <a:t>(x, y)</a:t>
            </a:r>
            <a:pPr algn="l" indent="0" marL="0">
              <a:lnSpc>
                <a:spcPts val="2350"/>
              </a:lnSpc>
              <a:buNone/>
            </a:pPr>
            <a:r>
              <a:rPr lang="en-US" sz="1450" dirty="0">
                <a:solidFill>
                  <a:srgbClr val="2A2742"/>
                </a:solidFill>
                <a:latin typeface="Arimo" pitchFamily="34" charset="0"/>
                <a:ea typeface="Arimo" pitchFamily="34" charset="-122"/>
                <a:cs typeface="Arimo" pitchFamily="34" charset="-120"/>
              </a:rPr>
              <a:t> are not already occupied by the snake's body.</a:t>
            </a:r>
            <a:endParaRPr lang="en-US" sz="1450" dirty="0"/>
          </a:p>
        </p:txBody>
      </p:sp>
      <p:sp>
        <p:nvSpPr>
          <p:cNvPr id="14" name="Text 10"/>
          <p:cNvSpPr/>
          <p:nvPr/>
        </p:nvSpPr>
        <p:spPr>
          <a:xfrm>
            <a:off x="7552730" y="7202329"/>
            <a:ext cx="6421398" cy="303371"/>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A2742"/>
                </a:solidFill>
                <a:latin typeface="Arimo" pitchFamily="34" charset="0"/>
                <a:ea typeface="Arimo" pitchFamily="34" charset="-122"/>
                <a:cs typeface="Arimo" pitchFamily="34" charset="-120"/>
              </a:rPr>
              <a:t>If the position is free, it assigns the food's coordinates and exits the loop.</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2024-12-19T11:58:44Z</dcterms:created>
  <dcterms:modified xsi:type="dcterms:W3CDTF">2024-12-19T11:58:44Z</dcterms:modified>
</cp:coreProperties>
</file>